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3" r:id="rId3"/>
    <p:sldId id="258" r:id="rId4"/>
    <p:sldId id="263" r:id="rId5"/>
    <p:sldId id="259" r:id="rId6"/>
    <p:sldId id="268" r:id="rId7"/>
    <p:sldId id="260" r:id="rId8"/>
    <p:sldId id="269" r:id="rId9"/>
    <p:sldId id="261" r:id="rId10"/>
    <p:sldId id="270" r:id="rId11"/>
    <p:sldId id="262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5.xml"/><Relationship Id="rId1" Type="http://schemas.openxmlformats.org/officeDocument/2006/relationships/slide" Target="../slides/slide3.xml"/><Relationship Id="rId5" Type="http://schemas.openxmlformats.org/officeDocument/2006/relationships/slide" Target="../slides/slide11.xml"/><Relationship Id="rId4" Type="http://schemas.openxmlformats.org/officeDocument/2006/relationships/slide" Target="../slides/slide9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7C5BA-B6A0-4FB8-B84D-C7186F1E6D46}" type="doc">
      <dgm:prSet loTypeId="urn:microsoft.com/office/officeart/2005/8/layout/defaul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960F607A-5487-4749-9AED-F25651167035}">
      <dgm:prSet phldrT="[Texto]"/>
      <dgm:spPr/>
      <dgm:t>
        <a:bodyPr/>
        <a:lstStyle/>
        <a:p>
          <a:r>
            <a:rPr lang="es-ES" dirty="0" smtClean="0">
              <a:hlinkClick xmlns:r="http://schemas.openxmlformats.org/officeDocument/2006/relationships" r:id="rId1" action="ppaction://hlinksldjump"/>
            </a:rPr>
            <a:t>1. Introducción a las Tecnologías de la Información y Comunicación</a:t>
          </a:r>
          <a:endParaRPr lang="es-ES" dirty="0"/>
        </a:p>
      </dgm:t>
    </dgm:pt>
    <dgm:pt modelId="{6840B536-EC5F-4087-815B-7660BD6555D6}" type="parTrans" cxnId="{5CB25920-D0C0-481B-80C8-CEBC7D5600C2}">
      <dgm:prSet/>
      <dgm:spPr/>
      <dgm:t>
        <a:bodyPr/>
        <a:lstStyle/>
        <a:p>
          <a:endParaRPr lang="es-ES"/>
        </a:p>
      </dgm:t>
    </dgm:pt>
    <dgm:pt modelId="{7AB4CEF9-8AE4-4526-8B15-5A79311FDBBA}" type="sibTrans" cxnId="{5CB25920-D0C0-481B-80C8-CEBC7D5600C2}">
      <dgm:prSet/>
      <dgm:spPr/>
      <dgm:t>
        <a:bodyPr/>
        <a:lstStyle/>
        <a:p>
          <a:endParaRPr lang="es-ES"/>
        </a:p>
      </dgm:t>
    </dgm:pt>
    <dgm:pt modelId="{46DB0657-86AC-444F-B1C3-52C44B61EE08}">
      <dgm:prSet/>
      <dgm:spPr/>
      <dgm:t>
        <a:bodyPr/>
        <a:lstStyle/>
        <a:p>
          <a:r>
            <a:rPr lang="es-ES" dirty="0" smtClean="0">
              <a:hlinkClick xmlns:r="http://schemas.openxmlformats.org/officeDocument/2006/relationships" r:id="rId2" action="ppaction://hlinksldjump"/>
            </a:rPr>
            <a:t>2. Sistema operativo</a:t>
          </a:r>
          <a:endParaRPr lang="es-ES" dirty="0" smtClean="0"/>
        </a:p>
      </dgm:t>
    </dgm:pt>
    <dgm:pt modelId="{320C3098-FDD7-4F38-BFBF-93851964130F}" type="parTrans" cxnId="{3CC0B7D8-6B66-489A-A04F-787E61D66F56}">
      <dgm:prSet/>
      <dgm:spPr/>
      <dgm:t>
        <a:bodyPr/>
        <a:lstStyle/>
        <a:p>
          <a:endParaRPr lang="es-ES"/>
        </a:p>
      </dgm:t>
    </dgm:pt>
    <dgm:pt modelId="{1CA36B6F-8C83-4FCC-B35B-3D7A4D2CC3C6}" type="sibTrans" cxnId="{3CC0B7D8-6B66-489A-A04F-787E61D66F56}">
      <dgm:prSet/>
      <dgm:spPr/>
      <dgm:t>
        <a:bodyPr/>
        <a:lstStyle/>
        <a:p>
          <a:endParaRPr lang="es-ES"/>
        </a:p>
      </dgm:t>
    </dgm:pt>
    <dgm:pt modelId="{595C93B4-0963-4A5D-8202-C2A67040D28D}">
      <dgm:prSet/>
      <dgm:spPr/>
      <dgm:t>
        <a:bodyPr/>
        <a:lstStyle/>
        <a:p>
          <a:r>
            <a:rPr lang="es-ES" dirty="0" smtClean="0">
              <a:hlinkClick xmlns:r="http://schemas.openxmlformats.org/officeDocument/2006/relationships" r:id="rId3" action="ppaction://hlinksldjump"/>
            </a:rPr>
            <a:t>3. Software de aplicación</a:t>
          </a:r>
          <a:endParaRPr lang="es-ES" dirty="0" smtClean="0"/>
        </a:p>
      </dgm:t>
    </dgm:pt>
    <dgm:pt modelId="{F3FBF527-58F8-4384-ABF2-A2F27DE60863}" type="parTrans" cxnId="{F4B47D13-D571-4045-A05C-F86F9952E99C}">
      <dgm:prSet/>
      <dgm:spPr/>
      <dgm:t>
        <a:bodyPr/>
        <a:lstStyle/>
        <a:p>
          <a:endParaRPr lang="es-ES"/>
        </a:p>
      </dgm:t>
    </dgm:pt>
    <dgm:pt modelId="{D84540A8-AB71-42C1-BB24-C5AF538409A6}" type="sibTrans" cxnId="{F4B47D13-D571-4045-A05C-F86F9952E99C}">
      <dgm:prSet/>
      <dgm:spPr/>
      <dgm:t>
        <a:bodyPr/>
        <a:lstStyle/>
        <a:p>
          <a:endParaRPr lang="es-ES"/>
        </a:p>
      </dgm:t>
    </dgm:pt>
    <dgm:pt modelId="{4D2558C8-E42E-444A-8C8D-D9FBF8768035}">
      <dgm:prSet/>
      <dgm:spPr/>
      <dgm:t>
        <a:bodyPr/>
        <a:lstStyle/>
        <a:p>
          <a:r>
            <a:rPr lang="es-ES" dirty="0" smtClean="0">
              <a:hlinkClick xmlns:r="http://schemas.openxmlformats.org/officeDocument/2006/relationships" r:id="rId4" action="ppaction://hlinksldjump"/>
            </a:rPr>
            <a:t>4. Ofimática</a:t>
          </a:r>
          <a:endParaRPr lang="es-ES" dirty="0" smtClean="0"/>
        </a:p>
      </dgm:t>
    </dgm:pt>
    <dgm:pt modelId="{FF76DACC-2A44-48D3-9731-B64ACCF14AFE}" type="parTrans" cxnId="{E1735EC9-AAB0-426B-81E8-B9327DCB6C53}">
      <dgm:prSet/>
      <dgm:spPr/>
      <dgm:t>
        <a:bodyPr/>
        <a:lstStyle/>
        <a:p>
          <a:endParaRPr lang="es-ES"/>
        </a:p>
      </dgm:t>
    </dgm:pt>
    <dgm:pt modelId="{2AE3CC60-3A27-4355-94E1-C342BBE65CB9}" type="sibTrans" cxnId="{E1735EC9-AAB0-426B-81E8-B9327DCB6C53}">
      <dgm:prSet/>
      <dgm:spPr/>
      <dgm:t>
        <a:bodyPr/>
        <a:lstStyle/>
        <a:p>
          <a:endParaRPr lang="es-ES"/>
        </a:p>
      </dgm:t>
    </dgm:pt>
    <dgm:pt modelId="{669945EB-0674-4765-BC75-EBDC12F31F7B}">
      <dgm:prSet/>
      <dgm:spPr/>
      <dgm:t>
        <a:bodyPr/>
        <a:lstStyle/>
        <a:p>
          <a:r>
            <a:rPr lang="es-ES" dirty="0" smtClean="0">
              <a:hlinkClick xmlns:r="http://schemas.openxmlformats.org/officeDocument/2006/relationships" r:id="rId5" action="ppaction://hlinksldjump"/>
            </a:rPr>
            <a:t>5. Información y comunicación en Internet</a:t>
          </a:r>
          <a:endParaRPr lang="es-ES" dirty="0" smtClean="0"/>
        </a:p>
      </dgm:t>
    </dgm:pt>
    <dgm:pt modelId="{138760A6-5070-4105-A139-CC81D355E02F}" type="parTrans" cxnId="{491EE491-FBB2-446F-93B7-B376005EA084}">
      <dgm:prSet/>
      <dgm:spPr/>
      <dgm:t>
        <a:bodyPr/>
        <a:lstStyle/>
        <a:p>
          <a:endParaRPr lang="es-ES"/>
        </a:p>
      </dgm:t>
    </dgm:pt>
    <dgm:pt modelId="{E6244255-3402-4E1D-A8E3-18048E29035C}" type="sibTrans" cxnId="{491EE491-FBB2-446F-93B7-B376005EA084}">
      <dgm:prSet/>
      <dgm:spPr/>
      <dgm:t>
        <a:bodyPr/>
        <a:lstStyle/>
        <a:p>
          <a:endParaRPr lang="es-ES"/>
        </a:p>
      </dgm:t>
    </dgm:pt>
    <dgm:pt modelId="{6FBC89F6-EAD2-463B-A808-BB670B45AA2E}" type="pres">
      <dgm:prSet presAssocID="{0A27C5BA-B6A0-4FB8-B84D-C7186F1E6D4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7A4B7FF-D33B-498B-8EE3-5A898B3EEC02}" type="pres">
      <dgm:prSet presAssocID="{960F607A-5487-4749-9AED-F2565116703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7FCDE2-DED0-418F-BE94-C010702C5671}" type="pres">
      <dgm:prSet presAssocID="{7AB4CEF9-8AE4-4526-8B15-5A79311FDBBA}" presName="sibTrans" presStyleCnt="0"/>
      <dgm:spPr/>
    </dgm:pt>
    <dgm:pt modelId="{8ABAB0AD-B8AC-4E53-B43F-0BE7EAA9AF1B}" type="pres">
      <dgm:prSet presAssocID="{46DB0657-86AC-444F-B1C3-52C44B61EE0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C20F09-B2C7-4943-989C-918DFDCABADD}" type="pres">
      <dgm:prSet presAssocID="{1CA36B6F-8C83-4FCC-B35B-3D7A4D2CC3C6}" presName="sibTrans" presStyleCnt="0"/>
      <dgm:spPr/>
    </dgm:pt>
    <dgm:pt modelId="{A7B711BB-F571-4F76-908F-09B4E0E80BBC}" type="pres">
      <dgm:prSet presAssocID="{595C93B4-0963-4A5D-8202-C2A67040D28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A6D3F9-9603-44CD-8F31-E0CBB2CE0579}" type="pres">
      <dgm:prSet presAssocID="{D84540A8-AB71-42C1-BB24-C5AF538409A6}" presName="sibTrans" presStyleCnt="0"/>
      <dgm:spPr/>
    </dgm:pt>
    <dgm:pt modelId="{F5523680-5E6E-443E-B685-4F48C65D7BAB}" type="pres">
      <dgm:prSet presAssocID="{4D2558C8-E42E-444A-8C8D-D9FBF876803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7EFD71-243C-444F-BCFC-E7B75F2DF24B}" type="pres">
      <dgm:prSet presAssocID="{2AE3CC60-3A27-4355-94E1-C342BBE65CB9}" presName="sibTrans" presStyleCnt="0"/>
      <dgm:spPr/>
    </dgm:pt>
    <dgm:pt modelId="{BC2DC3F8-8DAA-40F8-B807-7E4B71F1491C}" type="pres">
      <dgm:prSet presAssocID="{669945EB-0674-4765-BC75-EBDC12F31F7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4B47D13-D571-4045-A05C-F86F9952E99C}" srcId="{0A27C5BA-B6A0-4FB8-B84D-C7186F1E6D46}" destId="{595C93B4-0963-4A5D-8202-C2A67040D28D}" srcOrd="2" destOrd="0" parTransId="{F3FBF527-58F8-4384-ABF2-A2F27DE60863}" sibTransId="{D84540A8-AB71-42C1-BB24-C5AF538409A6}"/>
    <dgm:cxn modelId="{C820A30C-3680-4DA6-82C0-E16DFD5866A9}" type="presOf" srcId="{46DB0657-86AC-444F-B1C3-52C44B61EE08}" destId="{8ABAB0AD-B8AC-4E53-B43F-0BE7EAA9AF1B}" srcOrd="0" destOrd="0" presId="urn:microsoft.com/office/officeart/2005/8/layout/default"/>
    <dgm:cxn modelId="{E1735EC9-AAB0-426B-81E8-B9327DCB6C53}" srcId="{0A27C5BA-B6A0-4FB8-B84D-C7186F1E6D46}" destId="{4D2558C8-E42E-444A-8C8D-D9FBF8768035}" srcOrd="3" destOrd="0" parTransId="{FF76DACC-2A44-48D3-9731-B64ACCF14AFE}" sibTransId="{2AE3CC60-3A27-4355-94E1-C342BBE65CB9}"/>
    <dgm:cxn modelId="{491EE491-FBB2-446F-93B7-B376005EA084}" srcId="{0A27C5BA-B6A0-4FB8-B84D-C7186F1E6D46}" destId="{669945EB-0674-4765-BC75-EBDC12F31F7B}" srcOrd="4" destOrd="0" parTransId="{138760A6-5070-4105-A139-CC81D355E02F}" sibTransId="{E6244255-3402-4E1D-A8E3-18048E29035C}"/>
    <dgm:cxn modelId="{1969F3C0-D378-4404-B05B-88F89C3D9589}" type="presOf" srcId="{669945EB-0674-4765-BC75-EBDC12F31F7B}" destId="{BC2DC3F8-8DAA-40F8-B807-7E4B71F1491C}" srcOrd="0" destOrd="0" presId="urn:microsoft.com/office/officeart/2005/8/layout/default"/>
    <dgm:cxn modelId="{7F9219A1-0E6B-43CE-9AFC-003FD1503E1B}" type="presOf" srcId="{0A27C5BA-B6A0-4FB8-B84D-C7186F1E6D46}" destId="{6FBC89F6-EAD2-463B-A808-BB670B45AA2E}" srcOrd="0" destOrd="0" presId="urn:microsoft.com/office/officeart/2005/8/layout/default"/>
    <dgm:cxn modelId="{D0C82B96-073F-448F-97BE-3FC45738560F}" type="presOf" srcId="{960F607A-5487-4749-9AED-F25651167035}" destId="{D7A4B7FF-D33B-498B-8EE3-5A898B3EEC02}" srcOrd="0" destOrd="0" presId="urn:microsoft.com/office/officeart/2005/8/layout/default"/>
    <dgm:cxn modelId="{5CB25920-D0C0-481B-80C8-CEBC7D5600C2}" srcId="{0A27C5BA-B6A0-4FB8-B84D-C7186F1E6D46}" destId="{960F607A-5487-4749-9AED-F25651167035}" srcOrd="0" destOrd="0" parTransId="{6840B536-EC5F-4087-815B-7660BD6555D6}" sibTransId="{7AB4CEF9-8AE4-4526-8B15-5A79311FDBBA}"/>
    <dgm:cxn modelId="{3CC0B7D8-6B66-489A-A04F-787E61D66F56}" srcId="{0A27C5BA-B6A0-4FB8-B84D-C7186F1E6D46}" destId="{46DB0657-86AC-444F-B1C3-52C44B61EE08}" srcOrd="1" destOrd="0" parTransId="{320C3098-FDD7-4F38-BFBF-93851964130F}" sibTransId="{1CA36B6F-8C83-4FCC-B35B-3D7A4D2CC3C6}"/>
    <dgm:cxn modelId="{C18231E8-6A8A-44EE-B8DB-D9578C5F201D}" type="presOf" srcId="{595C93B4-0963-4A5D-8202-C2A67040D28D}" destId="{A7B711BB-F571-4F76-908F-09B4E0E80BBC}" srcOrd="0" destOrd="0" presId="urn:microsoft.com/office/officeart/2005/8/layout/default"/>
    <dgm:cxn modelId="{924C5A02-D262-4879-BF73-3A0D44B2AD13}" type="presOf" srcId="{4D2558C8-E42E-444A-8C8D-D9FBF8768035}" destId="{F5523680-5E6E-443E-B685-4F48C65D7BAB}" srcOrd="0" destOrd="0" presId="urn:microsoft.com/office/officeart/2005/8/layout/default"/>
    <dgm:cxn modelId="{E0C72F18-6A45-44A5-A980-6A287F3AB984}" type="presParOf" srcId="{6FBC89F6-EAD2-463B-A808-BB670B45AA2E}" destId="{D7A4B7FF-D33B-498B-8EE3-5A898B3EEC02}" srcOrd="0" destOrd="0" presId="urn:microsoft.com/office/officeart/2005/8/layout/default"/>
    <dgm:cxn modelId="{F07AFE5B-0EB9-46C9-BCD8-53F573374C7C}" type="presParOf" srcId="{6FBC89F6-EAD2-463B-A808-BB670B45AA2E}" destId="{2A7FCDE2-DED0-418F-BE94-C010702C5671}" srcOrd="1" destOrd="0" presId="urn:microsoft.com/office/officeart/2005/8/layout/default"/>
    <dgm:cxn modelId="{97C1AFBE-703D-4084-AB7F-25407CB5E216}" type="presParOf" srcId="{6FBC89F6-EAD2-463B-A808-BB670B45AA2E}" destId="{8ABAB0AD-B8AC-4E53-B43F-0BE7EAA9AF1B}" srcOrd="2" destOrd="0" presId="urn:microsoft.com/office/officeart/2005/8/layout/default"/>
    <dgm:cxn modelId="{05873CD2-8B34-424D-A791-42BFCCBE69C3}" type="presParOf" srcId="{6FBC89F6-EAD2-463B-A808-BB670B45AA2E}" destId="{70C20F09-B2C7-4943-989C-918DFDCABADD}" srcOrd="3" destOrd="0" presId="urn:microsoft.com/office/officeart/2005/8/layout/default"/>
    <dgm:cxn modelId="{C7ED5668-FB2F-48A8-ACD6-27BF629424A2}" type="presParOf" srcId="{6FBC89F6-EAD2-463B-A808-BB670B45AA2E}" destId="{A7B711BB-F571-4F76-908F-09B4E0E80BBC}" srcOrd="4" destOrd="0" presId="urn:microsoft.com/office/officeart/2005/8/layout/default"/>
    <dgm:cxn modelId="{AACCD125-F0BC-41B8-BB57-F8E3391FEC4E}" type="presParOf" srcId="{6FBC89F6-EAD2-463B-A808-BB670B45AA2E}" destId="{47A6D3F9-9603-44CD-8F31-E0CBB2CE0579}" srcOrd="5" destOrd="0" presId="urn:microsoft.com/office/officeart/2005/8/layout/default"/>
    <dgm:cxn modelId="{17D69CE4-C385-4D26-A341-C6470E46E744}" type="presParOf" srcId="{6FBC89F6-EAD2-463B-A808-BB670B45AA2E}" destId="{F5523680-5E6E-443E-B685-4F48C65D7BAB}" srcOrd="6" destOrd="0" presId="urn:microsoft.com/office/officeart/2005/8/layout/default"/>
    <dgm:cxn modelId="{01287DD3-CB1D-4AD0-8157-9D2DC1B37DDE}" type="presParOf" srcId="{6FBC89F6-EAD2-463B-A808-BB670B45AA2E}" destId="{B67EFD71-243C-444F-BCFC-E7B75F2DF24B}" srcOrd="7" destOrd="0" presId="urn:microsoft.com/office/officeart/2005/8/layout/default"/>
    <dgm:cxn modelId="{6D795BE4-CDBE-4374-9970-854BAFC8AA96}" type="presParOf" srcId="{6FBC89F6-EAD2-463B-A808-BB670B45AA2E}" destId="{BC2DC3F8-8DAA-40F8-B807-7E4B71F1491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A4B7FF-D33B-498B-8EE3-5A898B3EEC02}">
      <dsp:nvSpPr>
        <dsp:cNvPr id="0" name=""/>
        <dsp:cNvSpPr/>
      </dsp:nvSpPr>
      <dsp:spPr>
        <a:xfrm>
          <a:off x="0" y="707231"/>
          <a:ext cx="2428875" cy="145732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2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hlinkClick xmlns:r="http://schemas.openxmlformats.org/officeDocument/2006/relationships" r:id="" action="ppaction://hlinksldjump"/>
            </a:rPr>
            <a:t>1. Introducción a las Tecnologías de la Información y Comunicación</a:t>
          </a:r>
          <a:endParaRPr lang="es-ES" sz="2400" kern="1200" dirty="0"/>
        </a:p>
      </dsp:txBody>
      <dsp:txXfrm>
        <a:off x="0" y="707231"/>
        <a:ext cx="2428875" cy="1457324"/>
      </dsp:txXfrm>
    </dsp:sp>
    <dsp:sp modelId="{8ABAB0AD-B8AC-4E53-B43F-0BE7EAA9AF1B}">
      <dsp:nvSpPr>
        <dsp:cNvPr id="0" name=""/>
        <dsp:cNvSpPr/>
      </dsp:nvSpPr>
      <dsp:spPr>
        <a:xfrm>
          <a:off x="2671762" y="707231"/>
          <a:ext cx="2428875" cy="145732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3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hlinkClick xmlns:r="http://schemas.openxmlformats.org/officeDocument/2006/relationships" r:id="" action="ppaction://hlinksldjump"/>
            </a:rPr>
            <a:t>2. Sistema operativo</a:t>
          </a:r>
          <a:endParaRPr lang="es-ES" sz="2400" kern="1200" dirty="0" smtClean="0"/>
        </a:p>
      </dsp:txBody>
      <dsp:txXfrm>
        <a:off x="2671762" y="707231"/>
        <a:ext cx="2428875" cy="1457324"/>
      </dsp:txXfrm>
    </dsp:sp>
    <dsp:sp modelId="{A7B711BB-F571-4F76-908F-09B4E0E80BBC}">
      <dsp:nvSpPr>
        <dsp:cNvPr id="0" name=""/>
        <dsp:cNvSpPr/>
      </dsp:nvSpPr>
      <dsp:spPr>
        <a:xfrm>
          <a:off x="5343525" y="707231"/>
          <a:ext cx="2428875" cy="145732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4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hlinkClick xmlns:r="http://schemas.openxmlformats.org/officeDocument/2006/relationships" r:id="" action="ppaction://hlinksldjump"/>
            </a:rPr>
            <a:t>3. Software de aplicación</a:t>
          </a:r>
          <a:endParaRPr lang="es-ES" sz="2400" kern="1200" dirty="0" smtClean="0"/>
        </a:p>
      </dsp:txBody>
      <dsp:txXfrm>
        <a:off x="5343525" y="707231"/>
        <a:ext cx="2428875" cy="1457324"/>
      </dsp:txXfrm>
    </dsp:sp>
    <dsp:sp modelId="{F5523680-5E6E-443E-B685-4F48C65D7BAB}">
      <dsp:nvSpPr>
        <dsp:cNvPr id="0" name=""/>
        <dsp:cNvSpPr/>
      </dsp:nvSpPr>
      <dsp:spPr>
        <a:xfrm>
          <a:off x="1335881" y="2407443"/>
          <a:ext cx="2428875" cy="145732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5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hlinkClick xmlns:r="http://schemas.openxmlformats.org/officeDocument/2006/relationships" r:id="" action="ppaction://hlinksldjump"/>
            </a:rPr>
            <a:t>4. Ofimática</a:t>
          </a:r>
          <a:endParaRPr lang="es-ES" sz="2400" kern="1200" dirty="0" smtClean="0"/>
        </a:p>
      </dsp:txBody>
      <dsp:txXfrm>
        <a:off x="1335881" y="2407443"/>
        <a:ext cx="2428875" cy="1457324"/>
      </dsp:txXfrm>
    </dsp:sp>
    <dsp:sp modelId="{BC2DC3F8-8DAA-40F8-B807-7E4B71F1491C}">
      <dsp:nvSpPr>
        <dsp:cNvPr id="0" name=""/>
        <dsp:cNvSpPr/>
      </dsp:nvSpPr>
      <dsp:spPr>
        <a:xfrm>
          <a:off x="4007643" y="2407443"/>
          <a:ext cx="2428875" cy="145732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6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hlinkClick xmlns:r="http://schemas.openxmlformats.org/officeDocument/2006/relationships" r:id="" action="ppaction://hlinksldjump"/>
            </a:rPr>
            <a:t>5. Información y comunicación en Internet</a:t>
          </a:r>
          <a:endParaRPr lang="es-ES" sz="2400" kern="1200" dirty="0" smtClean="0"/>
        </a:p>
      </dsp:txBody>
      <dsp:txXfrm>
        <a:off x="4007643" y="2407443"/>
        <a:ext cx="2428875" cy="1457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F68C4-9EA5-4778-B84D-FF810EDF7BB5}" type="datetimeFigureOut">
              <a:rPr lang="es-ES" smtClean="0"/>
              <a:pPr/>
              <a:t>17/01/2015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C2112-C1BE-4452-BC0A-DAFC305AB1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C2112-C1BE-4452-BC0A-DAFC305AB153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4435-C954-4FE2-BF48-BD359FB8D867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7FCA-577B-416B-AE28-207631885ACF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BB64-9378-4FB1-9369-0FC1EB942C03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5F21-E8E6-472E-B1FD-3452E48A5DC1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>
            <a:lvl1pPr marL="0" indent="0">
              <a:spcBef>
                <a:spcPts val="0"/>
              </a:spcBef>
              <a:defRPr/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C8A2-2766-4434-9CC1-A35AE9209DDF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6D5F-B65A-4D45-9FC8-2DAF07879D2E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5105400" cy="457200"/>
          </a:xfrm>
        </p:spPr>
        <p:txBody>
          <a:bodyPr/>
          <a:lstStyle/>
          <a:p>
            <a:r>
              <a:rPr lang="es-ES" dirty="0" smtClean="0"/>
              <a:t>Profesor de Asignatura: LIC. Susana Alejandra López Jiménez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C76B-1CBC-4C6D-B9B8-4E1331F99E48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ABFB-0BC3-449A-8619-9D2EB981E997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10E4-BA80-46BC-9758-945A02E01674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DDAE-2D59-4613-A97E-536094E172FB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04E4-F5C2-49B6-B494-E1C778954140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5FA194-C688-4CF0-8756-17AB82099B2D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s-ES" sz="2800" dirty="0" smtClean="0"/>
              <a:t> </a:t>
            </a:r>
            <a:r>
              <a:rPr lang="es-ES" sz="2800" b="1" dirty="0"/>
              <a:t>Ingeniería en Innovación Agrícola </a:t>
            </a:r>
            <a:r>
              <a:rPr lang="es-ES" sz="2800" b="1" dirty="0" smtClean="0"/>
              <a:t>Sustentable</a:t>
            </a:r>
            <a:endParaRPr lang="en-US" sz="28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4800" b="1" dirty="0" smtClean="0"/>
              <a:t>Tecnologías </a:t>
            </a:r>
            <a:r>
              <a:rPr lang="es-ES" sz="4800" b="1" dirty="0"/>
              <a:t>de la Información y </a:t>
            </a:r>
            <a:r>
              <a:rPr lang="es-ES" sz="4800" b="1" dirty="0" smtClean="0"/>
              <a:t>Comunicaciones </a:t>
            </a:r>
            <a:r>
              <a:rPr lang="es-ES" sz="4800" dirty="0" smtClean="0"/>
              <a:t>(</a:t>
            </a:r>
            <a:r>
              <a:rPr lang="es-ES" sz="4800" dirty="0" smtClean="0"/>
              <a:t>AEQ-1064)</a:t>
            </a:r>
            <a:endParaRPr lang="en-US" sz="4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ADA5-D855-42A8-8B57-70B9E48B5665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990600" y="48006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u="sng" dirty="0" smtClean="0"/>
              <a:t>Profesor de Asignatura: LIC. Susana Alejandra López Jiménez</a:t>
            </a:r>
          </a:p>
          <a:p>
            <a:pPr algn="ctr"/>
            <a:r>
              <a:rPr lang="es-ES" b="1" dirty="0" smtClean="0"/>
              <a:t>Licenciado en Sistemas Computacionales</a:t>
            </a:r>
          </a:p>
          <a:p>
            <a:pPr algn="r"/>
            <a:r>
              <a:rPr lang="es-ES" dirty="0" smtClean="0"/>
              <a:t>ale.lopj@gmail.com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 específica a desarrollar</a:t>
            </a:r>
            <a:b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b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 Aprendizaje 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Manejar el procesador de texto, hoja electrónica y </a:t>
            </a:r>
            <a:r>
              <a:rPr lang="es-ES" dirty="0" err="1" smtClean="0"/>
              <a:t>power</a:t>
            </a:r>
            <a:r>
              <a:rPr lang="es-ES" dirty="0" smtClean="0"/>
              <a:t> </a:t>
            </a:r>
            <a:r>
              <a:rPr lang="es-ES" dirty="0" err="1" smtClean="0"/>
              <a:t>point</a:t>
            </a:r>
            <a:r>
              <a:rPr lang="es-ES" dirty="0" smtClean="0"/>
              <a:t> en la elaboración de documentos, presentaciones, y manipulación de información y datos. </a:t>
            </a:r>
          </a:p>
        </p:txBody>
      </p:sp>
      <p:sp>
        <p:nvSpPr>
          <p:cNvPr id="10" name="9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ES" dirty="0" smtClean="0"/>
              <a:t>Elaborar diferentes documentos y presentaciones con información acorde a la carrera. 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3476-0474-4CE1-8C37-A4CF0D94C7DB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11" name="10 Botón de acción: Inicio">
            <a:hlinkClick r:id="rId2" action="ppaction://hlinksldjump" highlightClick="1"/>
          </p:cNvPr>
          <p:cNvSpPr/>
          <p:nvPr/>
        </p:nvSpPr>
        <p:spPr>
          <a:xfrm>
            <a:off x="7924800" y="5791200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467600" y="5791200"/>
            <a:ext cx="4572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5. Información y comunicación en Internet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5.1. Introducción: usos y alcances del Internet en la formación profesional. </a:t>
            </a:r>
          </a:p>
          <a:p>
            <a:pPr>
              <a:buNone/>
            </a:pPr>
            <a:r>
              <a:rPr lang="es-ES" dirty="0" smtClean="0"/>
              <a:t>5.2. Herramientas de Internet. </a:t>
            </a:r>
          </a:p>
          <a:p>
            <a:pPr>
              <a:buNone/>
            </a:pPr>
            <a:r>
              <a:rPr lang="es-ES" dirty="0" smtClean="0"/>
              <a:t>5.2.1. Visualizadores. </a:t>
            </a:r>
          </a:p>
          <a:p>
            <a:pPr>
              <a:buNone/>
            </a:pPr>
            <a:r>
              <a:rPr lang="es-ES" dirty="0" smtClean="0"/>
              <a:t>5.2.2. Herramientas de comunicación electrónica: sincrónicos y asincrónicos. </a:t>
            </a:r>
          </a:p>
          <a:p>
            <a:pPr>
              <a:buNone/>
            </a:pPr>
            <a:r>
              <a:rPr lang="es-ES" dirty="0" smtClean="0"/>
              <a:t>5.2.3. Herramientas para envío y descarga de archivos. </a:t>
            </a:r>
          </a:p>
          <a:p>
            <a:pPr>
              <a:buNone/>
            </a:pPr>
            <a:r>
              <a:rPr lang="es-ES" dirty="0" smtClean="0"/>
              <a:t>5.3. Buscadores de información en internet (Google, </a:t>
            </a:r>
            <a:r>
              <a:rPr lang="es-ES" dirty="0" err="1" smtClean="0"/>
              <a:t>yahoo</a:t>
            </a:r>
            <a:r>
              <a:rPr lang="es-ES" dirty="0" smtClean="0"/>
              <a:t>, Lycos, </a:t>
            </a:r>
            <a:r>
              <a:rPr lang="es-ES" dirty="0" err="1" smtClean="0"/>
              <a:t>msn</a:t>
            </a:r>
            <a:r>
              <a:rPr lang="es-ES" dirty="0" smtClean="0"/>
              <a:t>, etc.). </a:t>
            </a:r>
          </a:p>
          <a:p>
            <a:pPr>
              <a:buNone/>
            </a:pPr>
            <a:r>
              <a:rPr lang="es-ES" dirty="0" smtClean="0"/>
              <a:t>5.4. Sitios para consulta de información para el Ingeniero en Desarrollo Comunitario (bases de información de universidades, instituciones internacionales, revistas científicas). </a:t>
            </a:r>
          </a:p>
          <a:p>
            <a:pPr>
              <a:buNone/>
            </a:pPr>
            <a:r>
              <a:rPr lang="es-ES" dirty="0" smtClean="0"/>
              <a:t>5.5. Plataforma de educación a distancia. 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1174B-10A9-4C9D-9429-738911953FFC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8" name="7 Botón de acción: Inicio">
            <a:hlinkClick r:id="rId2" action="ppaction://hlinksldjump" highlightClick="1"/>
          </p:cNvPr>
          <p:cNvSpPr/>
          <p:nvPr/>
        </p:nvSpPr>
        <p:spPr>
          <a:xfrm>
            <a:off x="7924800" y="5791200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382000" y="5791200"/>
            <a:ext cx="4572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 específica a desarrollar</a:t>
            </a:r>
            <a:b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b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 Aprendizaje 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Utilizar el internet en la búsqueda de información y datos relacionada con el área de desarrollo comunitario, así mismo utilizarlo como herramienta de comunicación entre equipos para el seguimiento de trabajos o proyectos, y de capacitación. </a:t>
            </a:r>
          </a:p>
        </p:txBody>
      </p:sp>
      <p:sp>
        <p:nvSpPr>
          <p:cNvPr id="10" name="9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Realizar reporte de investigación de temas relacionado con el desarrollo comunitario consultando para ello libros y revistas electrónicas, y/o páginas electrónicas de instituciones de gobierno, de educación superior y de organismos internacionales. </a:t>
            </a:r>
          </a:p>
          <a:p>
            <a:r>
              <a:rPr lang="es-ES" dirty="0" smtClean="0"/>
              <a:t>Envío y evaluación de archivos electrónicos con documentos, datos y presentaciones entre alumnos utilizando como medio la Internet. </a:t>
            </a:r>
          </a:p>
          <a:p>
            <a:r>
              <a:rPr lang="es-ES" dirty="0" smtClean="0"/>
              <a:t> Identificar la importancia e impacto de los servicios Web en las comunicaciones. </a:t>
            </a:r>
          </a:p>
          <a:p>
            <a:r>
              <a:rPr lang="es-ES" dirty="0" smtClean="0"/>
              <a:t> Investigar y usar el uso de las comunicaciones emergentes en la capacitación y educación a distancia.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5BB-323F-4B0D-B78A-854FCBF19792}" type="datetime2">
              <a:rPr lang="es-ES" smtClean="0"/>
              <a:pPr/>
              <a:t>sábado, 17 de enero de 2015</a:t>
            </a:fld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11" name="10 Botón de acción: Inicio">
            <a:hlinkClick r:id="rId2" action="ppaction://hlinksldjump" highlightClick="1"/>
          </p:cNvPr>
          <p:cNvSpPr/>
          <p:nvPr/>
        </p:nvSpPr>
        <p:spPr>
          <a:xfrm>
            <a:off x="7924800" y="5791200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Tecnologías de la Información y Comunicaciones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5F21-E8E6-472E-B1FD-3452E48A5DC1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1. Introducción a las Tecnologías de la Información y Comunicación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1.1. Conceptos en Tecnologías de la Información y Comunicación. </a:t>
            </a:r>
          </a:p>
          <a:p>
            <a:pPr>
              <a:buNone/>
            </a:pPr>
            <a:r>
              <a:rPr lang="es-ES" dirty="0" smtClean="0"/>
              <a:t>1.2. Las </a:t>
            </a:r>
            <a:r>
              <a:rPr lang="es-ES" dirty="0" err="1" smtClean="0"/>
              <a:t>TIC´s</a:t>
            </a:r>
            <a:r>
              <a:rPr lang="es-ES" dirty="0" smtClean="0"/>
              <a:t> y áreas de aplicación. </a:t>
            </a:r>
          </a:p>
          <a:p>
            <a:pPr>
              <a:buNone/>
            </a:pPr>
            <a:r>
              <a:rPr lang="es-ES" dirty="0" smtClean="0"/>
              <a:t>1.3. Componentes de un sistema de informático. </a:t>
            </a:r>
          </a:p>
          <a:p>
            <a:pPr>
              <a:buNone/>
            </a:pPr>
            <a:r>
              <a:rPr lang="es-ES" dirty="0" smtClean="0"/>
              <a:t>1.3.1. Hardware: tipos y ejemplos. </a:t>
            </a:r>
          </a:p>
          <a:p>
            <a:pPr>
              <a:buNone/>
            </a:pPr>
            <a:r>
              <a:rPr lang="es-ES" dirty="0" smtClean="0"/>
              <a:t>1.3.2. Software: tipos y ejemplos. 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14B3-CF1D-4456-ADA5-E3F002E2AEB0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7" name="6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382000" y="5791200"/>
            <a:ext cx="4572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Botón de acción: Inicio">
            <a:hlinkClick r:id="rId2" action="ppaction://hlinksldjump" highlightClick="1"/>
          </p:cNvPr>
          <p:cNvSpPr/>
          <p:nvPr/>
        </p:nvSpPr>
        <p:spPr>
          <a:xfrm>
            <a:off x="7924800" y="5791200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 específica a desarrollar</a:t>
            </a:r>
            <a:b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b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 Aprendizaje 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Identificar las áreas de aplicación de las </a:t>
            </a:r>
            <a:r>
              <a:rPr lang="es-ES" dirty="0" err="1" smtClean="0"/>
              <a:t>Tic’s</a:t>
            </a:r>
            <a:r>
              <a:rPr lang="es-ES" dirty="0" smtClean="0"/>
              <a:t> y los elementos que componen un sistema informático. </a:t>
            </a:r>
          </a:p>
        </p:txBody>
      </p:sp>
      <p:sp>
        <p:nvSpPr>
          <p:cNvPr id="10" name="9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Realizar un cuadro sinóptico de las áreas de aplicación de las </a:t>
            </a:r>
            <a:r>
              <a:rPr lang="es-ES" dirty="0" err="1" smtClean="0"/>
              <a:t>TIC’s</a:t>
            </a:r>
            <a:r>
              <a:rPr lang="es-ES" dirty="0" smtClean="0"/>
              <a:t>. </a:t>
            </a:r>
          </a:p>
          <a:p>
            <a:r>
              <a:rPr lang="es-ES" dirty="0" smtClean="0"/>
              <a:t>Mostrar la clasificación de los diferentes tipos de computadoras. </a:t>
            </a:r>
          </a:p>
          <a:p>
            <a:r>
              <a:rPr lang="es-ES" dirty="0" smtClean="0"/>
              <a:t>Investigar y clasificar los diversos dispositivos de un sistema informático. </a:t>
            </a:r>
          </a:p>
          <a:p>
            <a:r>
              <a:rPr lang="es-ES" dirty="0" smtClean="0"/>
              <a:t>Crear una línea de tiempo que muestre la evolución y tendencia de los equipos de cómputo y dispositivos de almacenamiento. </a:t>
            </a:r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571B-650C-45A5-A613-4012FF60804E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14" name="13 Botón de acción: Inicio">
            <a:hlinkClick r:id="rId2" action="ppaction://hlinksldjump" highlightClick="1"/>
          </p:cNvPr>
          <p:cNvSpPr/>
          <p:nvPr/>
        </p:nvSpPr>
        <p:spPr>
          <a:xfrm>
            <a:off x="7924800" y="5791200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467600" y="5791200"/>
            <a:ext cx="4572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2. Sistema operativo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2.1. Concepto de sistema operativo. </a:t>
            </a:r>
          </a:p>
          <a:p>
            <a:pPr>
              <a:buNone/>
            </a:pPr>
            <a:r>
              <a:rPr lang="es-ES" dirty="0" smtClean="0"/>
              <a:t>2.2. Tipos de sistemas operativos. </a:t>
            </a:r>
          </a:p>
          <a:p>
            <a:pPr>
              <a:buNone/>
            </a:pPr>
            <a:r>
              <a:rPr lang="es-ES" dirty="0" smtClean="0"/>
              <a:t>2.3. Inicialización del sistema. </a:t>
            </a:r>
          </a:p>
          <a:p>
            <a:pPr>
              <a:buNone/>
            </a:pPr>
            <a:r>
              <a:rPr lang="es-ES" dirty="0" smtClean="0"/>
              <a:t>2.4. Concepto de carpeta, archivo, jerarquías de carpetas. </a:t>
            </a:r>
          </a:p>
          <a:p>
            <a:pPr>
              <a:buNone/>
            </a:pPr>
            <a:r>
              <a:rPr lang="es-ES" dirty="0" smtClean="0"/>
              <a:t>2.5. Crear. copiar, mover y eliminar archivos y carpetas. </a:t>
            </a:r>
          </a:p>
          <a:p>
            <a:pPr>
              <a:buNone/>
            </a:pPr>
            <a:r>
              <a:rPr lang="es-ES" dirty="0" smtClean="0"/>
              <a:t>2.6. Aplicaciones básicas del sistema (</a:t>
            </a:r>
            <a:r>
              <a:rPr lang="es-ES" dirty="0" err="1" smtClean="0"/>
              <a:t>paint</a:t>
            </a:r>
            <a:r>
              <a:rPr lang="es-ES" dirty="0" smtClean="0"/>
              <a:t>, block de notas, calculadora, antivirus, etc.). </a:t>
            </a:r>
          </a:p>
          <a:p>
            <a:pPr>
              <a:buNone/>
            </a:pPr>
            <a:r>
              <a:rPr lang="es-ES" dirty="0" smtClean="0"/>
              <a:t>2.7. Tipos de archivos de imágenes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C115-E67F-4151-AE56-B0529C03B175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7" name="6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382000" y="5791200"/>
            <a:ext cx="4572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Botón de acción: Inicio">
            <a:hlinkClick r:id="rId2" action="ppaction://hlinksldjump" highlightClick="1"/>
          </p:cNvPr>
          <p:cNvSpPr/>
          <p:nvPr/>
        </p:nvSpPr>
        <p:spPr>
          <a:xfrm>
            <a:off x="7924800" y="5791200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 específica a desarrollar</a:t>
            </a:r>
            <a:b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b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 Aprendizaje 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Utilizar el sistema operativo para el manejo de archivos y la ejecución de aplicaciones básicas. </a:t>
            </a:r>
          </a:p>
        </p:txBody>
      </p:sp>
      <p:sp>
        <p:nvSpPr>
          <p:cNvPr id="10" name="9 Marcador de contenido"/>
          <p:cNvSpPr>
            <a:spLocks noGrp="1"/>
          </p:cNvSpPr>
          <p:nvPr>
            <p:ph sz="quarter" idx="2"/>
          </p:nvPr>
        </p:nvSpPr>
        <p:spPr>
          <a:xfrm>
            <a:off x="4933950" y="1524000"/>
            <a:ext cx="3749040" cy="4572000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Recopilación de conceptos básicos de sistemas operativos, su clasificación y ejemplos de estos. </a:t>
            </a:r>
          </a:p>
          <a:p>
            <a:r>
              <a:rPr lang="es-ES" dirty="0" smtClean="0"/>
              <a:t>Realizar prácticas donde aprenda a utilizar las operaciones básicas para la manipulación de archivos desde el explorador del sistema. </a:t>
            </a:r>
          </a:p>
          <a:p>
            <a:r>
              <a:rPr lang="es-ES" dirty="0" smtClean="0"/>
              <a:t>Realizar prácticas donde aprenda a utilizar las herramientas básicas que un sistema operativo provee. </a:t>
            </a:r>
          </a:p>
          <a:p>
            <a:r>
              <a:rPr lang="es-ES" dirty="0" smtClean="0"/>
              <a:t>Recopilar información y hacer una clasificación de los distintos formatos de archivo de imágenes que existen.	</a:t>
            </a:r>
          </a:p>
          <a:p>
            <a:endParaRPr lang="es-E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DBAE-0A92-48E7-9527-9A6C03556A15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11" name="10 Botón de acción: Inicio">
            <a:hlinkClick r:id="rId2" action="ppaction://hlinksldjump" highlightClick="1"/>
          </p:cNvPr>
          <p:cNvSpPr/>
          <p:nvPr/>
        </p:nvSpPr>
        <p:spPr>
          <a:xfrm>
            <a:off x="7924800" y="5791200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467600" y="5791200"/>
            <a:ext cx="4572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 Software de aplicación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3.1. Software propietario y libre. </a:t>
            </a:r>
          </a:p>
          <a:p>
            <a:pPr>
              <a:buNone/>
            </a:pPr>
            <a:r>
              <a:rPr lang="es-ES" dirty="0" smtClean="0"/>
              <a:t>3.2. Software de aplicación general. </a:t>
            </a:r>
          </a:p>
          <a:p>
            <a:pPr>
              <a:buNone/>
            </a:pPr>
            <a:r>
              <a:rPr lang="es-ES" dirty="0" smtClean="0"/>
              <a:t>3.2.1. Procesadores de textos. </a:t>
            </a:r>
          </a:p>
          <a:p>
            <a:pPr>
              <a:buNone/>
            </a:pPr>
            <a:r>
              <a:rPr lang="pt-BR" dirty="0" smtClean="0"/>
              <a:t>3.2.2. </a:t>
            </a:r>
            <a:r>
              <a:rPr lang="pt-BR" dirty="0" err="1" smtClean="0"/>
              <a:t>Hoja</a:t>
            </a:r>
            <a:r>
              <a:rPr lang="pt-BR" dirty="0" smtClean="0"/>
              <a:t> </a:t>
            </a:r>
            <a:r>
              <a:rPr lang="pt-BR" dirty="0" err="1" smtClean="0"/>
              <a:t>electrónica</a:t>
            </a:r>
            <a:r>
              <a:rPr lang="pt-BR" dirty="0" smtClean="0"/>
              <a:t> de cálculo. </a:t>
            </a:r>
          </a:p>
          <a:p>
            <a:pPr>
              <a:buNone/>
            </a:pPr>
            <a:r>
              <a:rPr lang="es-ES" dirty="0" smtClean="0"/>
              <a:t>3.2.3. Presentaciones electrónicas. </a:t>
            </a:r>
          </a:p>
          <a:p>
            <a:pPr>
              <a:buNone/>
            </a:pPr>
            <a:r>
              <a:rPr lang="es-ES" dirty="0" smtClean="0"/>
              <a:t>3.3. Software de aplicación especializado al área de desarrollo comunitario. </a:t>
            </a:r>
          </a:p>
          <a:p>
            <a:pPr>
              <a:buNone/>
            </a:pPr>
            <a:r>
              <a:rPr lang="es-ES" dirty="0" smtClean="0"/>
              <a:t>3.3.1. Sistemas de Información Geográfica. </a:t>
            </a:r>
          </a:p>
          <a:p>
            <a:pPr>
              <a:buNone/>
            </a:pPr>
            <a:r>
              <a:rPr lang="es-ES" dirty="0" smtClean="0"/>
              <a:t>3.3.2. Software estadístico (SAS, SPSS). 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1053-6B48-44B3-BEFA-D1A8998ECCE2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7" name="6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382000" y="5791200"/>
            <a:ext cx="4572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Botón de acción: Inicio">
            <a:hlinkClick r:id="rId2" action="ppaction://hlinksldjump" highlightClick="1"/>
          </p:cNvPr>
          <p:cNvSpPr/>
          <p:nvPr/>
        </p:nvSpPr>
        <p:spPr>
          <a:xfrm>
            <a:off x="7924800" y="5791200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 específica a desarrollar</a:t>
            </a:r>
            <a:b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b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 Aprendizaje 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Identificar y clasificar los diferentes tipos de software de aplicación utilizados como herramienta para la elaboración de documentos, presentaciones, y manipulación de datos. 	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10" name="9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Identificar las diferencias entre software libre y propietario. </a:t>
            </a:r>
          </a:p>
          <a:p>
            <a:r>
              <a:rPr lang="es-ES" dirty="0" smtClean="0"/>
              <a:t>Investigar las características del software de aplicación general y especializada. </a:t>
            </a:r>
          </a:p>
          <a:p>
            <a:r>
              <a:rPr lang="es-ES" dirty="0" smtClean="0"/>
              <a:t>Elaborar un cuadro sinóptico para plasmar la clasificación de los diferentes tipos de software. </a:t>
            </a:r>
            <a:endParaRPr lang="es-E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2E992-4D4C-49BA-851D-A728E7503152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11" name="10 Botón de acción: Inicio">
            <a:hlinkClick r:id="rId2" action="ppaction://hlinksldjump" highlightClick="1"/>
          </p:cNvPr>
          <p:cNvSpPr/>
          <p:nvPr/>
        </p:nvSpPr>
        <p:spPr>
          <a:xfrm>
            <a:off x="7924800" y="5791200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467600" y="5791200"/>
            <a:ext cx="4572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4. Ofimática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4.1. Software de manejo de información. </a:t>
            </a:r>
          </a:p>
          <a:p>
            <a:pPr>
              <a:buNone/>
            </a:pPr>
            <a:r>
              <a:rPr lang="es-ES" dirty="0" smtClean="0"/>
              <a:t>4.2. Procesador de texto (Word). </a:t>
            </a:r>
          </a:p>
          <a:p>
            <a:pPr>
              <a:buNone/>
            </a:pPr>
            <a:r>
              <a:rPr lang="es-ES" dirty="0" smtClean="0"/>
              <a:t>4.2.1. Creación y manipulación de textos. </a:t>
            </a:r>
          </a:p>
          <a:p>
            <a:pPr>
              <a:buNone/>
            </a:pPr>
            <a:r>
              <a:rPr lang="es-ES" dirty="0" smtClean="0"/>
              <a:t>4.3. Hoja electrónica (</a:t>
            </a:r>
            <a:r>
              <a:rPr lang="es-ES" dirty="0" err="1" smtClean="0"/>
              <a:t>excell</a:t>
            </a:r>
            <a:r>
              <a:rPr lang="es-ES" dirty="0" smtClean="0"/>
              <a:t>). </a:t>
            </a:r>
          </a:p>
          <a:p>
            <a:pPr>
              <a:buNone/>
            </a:pPr>
            <a:r>
              <a:rPr lang="es-ES" dirty="0" smtClean="0"/>
              <a:t>4.3.1. Manipulación de datos. </a:t>
            </a:r>
          </a:p>
          <a:p>
            <a:pPr>
              <a:buNone/>
            </a:pPr>
            <a:r>
              <a:rPr lang="es-ES" dirty="0" smtClean="0"/>
              <a:t>4.3.2. Creación de libros. </a:t>
            </a:r>
          </a:p>
          <a:p>
            <a:pPr>
              <a:buNone/>
            </a:pPr>
            <a:r>
              <a:rPr lang="es-ES" dirty="0" smtClean="0"/>
              <a:t>4.4. Presentaciones electrónicas. </a:t>
            </a:r>
          </a:p>
          <a:p>
            <a:pPr>
              <a:buNone/>
            </a:pPr>
            <a:r>
              <a:rPr lang="es-ES" dirty="0" smtClean="0"/>
              <a:t>4.4.1. Procesador de texto. </a:t>
            </a:r>
          </a:p>
          <a:p>
            <a:pPr>
              <a:buNone/>
            </a:pPr>
            <a:r>
              <a:rPr lang="es-ES" dirty="0" smtClean="0"/>
              <a:t>4.4.2. Hoja electrónica.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B44B-DF7C-4317-90E3-D5EADCF883B3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8" name="7 Botón de acción: Inicio">
            <a:hlinkClick r:id="rId2" action="ppaction://hlinksldjump" highlightClick="1"/>
          </p:cNvPr>
          <p:cNvSpPr/>
          <p:nvPr/>
        </p:nvSpPr>
        <p:spPr>
          <a:xfrm>
            <a:off x="7924800" y="5791200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382000" y="5791200"/>
            <a:ext cx="4572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154</TotalTime>
  <Words>963</Words>
  <Application>Microsoft Office PowerPoint</Application>
  <PresentationFormat>Presentación en pantalla (4:3)</PresentationFormat>
  <Paragraphs>116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Equidad</vt:lpstr>
      <vt:lpstr>Tecnologías de la Información y Comunicaciones (AEQ-1064)</vt:lpstr>
      <vt:lpstr>Tecnologías de la Información y Comunicaciones</vt:lpstr>
      <vt:lpstr>1. Introducción a las Tecnologías de la Información y Comunicación</vt:lpstr>
      <vt:lpstr>Competencia específica a desarrollar &amp;  Actividades de Aprendizaje </vt:lpstr>
      <vt:lpstr>2. Sistema operativo</vt:lpstr>
      <vt:lpstr>Competencia específica a desarrollar &amp;  Actividades de Aprendizaje </vt:lpstr>
      <vt:lpstr>3. Software de aplicación</vt:lpstr>
      <vt:lpstr>Competencia específica a desarrollar &amp;  Actividades de Aprendizaje </vt:lpstr>
      <vt:lpstr>4. Ofimática</vt:lpstr>
      <vt:lpstr>Competencia específica a desarrollar &amp;  Actividades de Aprendizaje </vt:lpstr>
      <vt:lpstr>5. Información y comunicación en Internet</vt:lpstr>
      <vt:lpstr>Competencia específica a desarrollar &amp;  Actividades de Aprendizaje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Tecnologías de la Información y Comunicaciones</dc:title>
  <dc:creator>QPS</dc:creator>
  <cp:lastModifiedBy>LIC. SUSANA ALEJANDRA LOPEZ JIMENEZ</cp:lastModifiedBy>
  <cp:revision>10</cp:revision>
  <dcterms:created xsi:type="dcterms:W3CDTF">2014-05-03T03:14:51Z</dcterms:created>
  <dcterms:modified xsi:type="dcterms:W3CDTF">2015-01-17T17:13:59Z</dcterms:modified>
</cp:coreProperties>
</file>