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57" r:id="rId4"/>
    <p:sldId id="258" r:id="rId5"/>
    <p:sldId id="288" r:id="rId6"/>
    <p:sldId id="277" r:id="rId7"/>
    <p:sldId id="278" r:id="rId8"/>
    <p:sldId id="279" r:id="rId9"/>
    <p:sldId id="280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6" r:id="rId24"/>
    <p:sldId id="292" r:id="rId25"/>
    <p:sldId id="291" r:id="rId26"/>
    <p:sldId id="283" r:id="rId27"/>
    <p:sldId id="276" r:id="rId28"/>
    <p:sldId id="281" r:id="rId29"/>
    <p:sldId id="282" r:id="rId30"/>
    <p:sldId id="284" r:id="rId31"/>
    <p:sldId id="287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2652155"/>
          </a:xfrm>
        </p:spPr>
        <p:txBody>
          <a:bodyPr anchor="ctr" anchorCtr="0">
            <a:noAutofit/>
          </a:bodyPr>
          <a:lstStyle>
            <a:lvl1pPr algn="r">
              <a:defRPr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innerShdw blurRad="38100">
                    <a:schemeClr val="tx1">
                      <a:lumMod val="85000"/>
                    </a:scheme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57400"/>
            <a:ext cx="8429684" cy="4157681"/>
          </a:xfrm>
        </p:spPr>
        <p:txBody>
          <a:bodyPr vert="horz" lIns="91440" tIns="45720" rIns="91440" bIns="45720" rtlCol="0" anchor="ctr">
            <a:noAutofit/>
          </a:bodyPr>
          <a:lstStyle>
            <a:lvl1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480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innerShdw blurRad="38100">
                    <a:schemeClr val="tx1">
                      <a:lumMod val="85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 vert="horz" lIns="91440" tIns="45720" rIns="91440" bIns="45720" rtlCol="0" anchor="ctr">
            <a:noAutofit/>
          </a:bodyPr>
          <a:lstStyle>
            <a:lvl1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 smtClean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lang="en-US" sz="2400" b="0" kern="1200" dirty="0">
                <a:solidFill>
                  <a:schemeClr val="tx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 anchor="ctr">
            <a:noAutofit/>
          </a:bodyPr>
          <a:lstStyle>
            <a:lvl1pPr indent="0">
              <a:buNone/>
              <a:defRPr sz="240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defRPr>
            </a:lvl1pPr>
            <a:lvl2pPr indent="0">
              <a:buNone/>
              <a:defRPr sz="240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defRPr>
            </a:lvl2pPr>
            <a:lvl3pPr indent="0">
              <a:buNone/>
              <a:defRPr sz="240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defRPr>
            </a:lvl3pPr>
            <a:lvl4pPr indent="0">
              <a:buNone/>
              <a:defRPr sz="240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defRPr>
            </a:lvl4pPr>
            <a:lvl5pPr indent="0">
              <a:buNone/>
              <a:defRPr sz="240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6021-7C7D-46DC-924C-377720B4246C}" type="datetimeFigureOut">
              <a:rPr lang="es-MX" smtClean="0"/>
              <a:pPr/>
              <a:t>13/09/2011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C166-CAB5-4208-9A4F-B17142199A5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Matemáticas Discretas</a:t>
            </a:r>
            <a:r>
              <a:rPr lang="es-MX" dirty="0" smtClean="0"/>
              <a:t> 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6672282" cy="2171720"/>
          </a:xfrm>
        </p:spPr>
        <p:txBody>
          <a:bodyPr anchor="ctr">
            <a:normAutofit/>
          </a:bodyPr>
          <a:lstStyle/>
          <a:p>
            <a:pPr algn="r"/>
            <a:r>
              <a:rPr lang="es-MX" dirty="0" smtClean="0"/>
              <a:t>Estructura del documento en Procesador de textos de Microsoft Office Word </a:t>
            </a:r>
            <a:r>
              <a:rPr lang="es-MX" dirty="0" smtClean="0"/>
              <a:t>2007 para recopilaciones de información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17" name="16 Marcador de contenido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indent="0" algn="ctr">
              <a:buNone/>
            </a:pPr>
            <a:r>
              <a:rPr lang="es-ES" sz="5400" dirty="0" smtClean="0"/>
              <a:t>Ir a la Ficha “Inicio”</a:t>
            </a:r>
            <a:endParaRPr lang="es-ES" sz="5400" dirty="0"/>
          </a:p>
        </p:txBody>
      </p:sp>
      <p:pic>
        <p:nvPicPr>
          <p:cNvPr id="1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87561" b="80489"/>
          <a:stretch>
            <a:fillRect/>
          </a:stretch>
        </p:blipFill>
        <p:spPr bwMode="auto">
          <a:xfrm>
            <a:off x="804162" y="2285992"/>
            <a:ext cx="3747902" cy="33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2143108" y="2071678"/>
            <a:ext cx="4214842" cy="3738563"/>
          </a:xfrm>
        </p:spPr>
        <p:txBody>
          <a:bodyPr anchor="t">
            <a:normAutofit/>
          </a:bodyPr>
          <a:lstStyle/>
          <a:p>
            <a:pPr indent="0" algn="ctr">
              <a:buNone/>
            </a:pPr>
            <a:r>
              <a:rPr lang="es-ES" sz="4800" dirty="0" smtClean="0"/>
              <a:t>Categoría</a:t>
            </a:r>
          </a:p>
          <a:p>
            <a:pPr indent="0" algn="ctr">
              <a:buNone/>
            </a:pPr>
            <a:r>
              <a:rPr lang="es-ES" sz="4800" dirty="0" smtClean="0"/>
              <a:t> “Estilos”</a:t>
            </a: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9622" t="6425" r="10106" b="80724"/>
          <a:stretch>
            <a:fillRect/>
          </a:stretch>
        </p:blipFill>
        <p:spPr bwMode="auto">
          <a:xfrm>
            <a:off x="285720" y="4295426"/>
            <a:ext cx="8307154" cy="149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429000" cy="4237051"/>
          </a:xfrm>
        </p:spPr>
        <p:txBody>
          <a:bodyPr>
            <a:noAutofit/>
          </a:bodyPr>
          <a:lstStyle/>
          <a:p>
            <a:pPr indent="0"/>
            <a:r>
              <a:rPr lang="es-ES" sz="2800" dirty="0" smtClean="0"/>
              <a:t>Se selecciona el Estilo que se desee modificar y con clic derecho aparece el siguiente menú</a:t>
            </a:r>
          </a:p>
          <a:p>
            <a:pPr indent="0"/>
            <a:r>
              <a:rPr lang="es-ES" sz="2800" dirty="0" smtClean="0"/>
              <a:t>Seleccionamos el comando “Modificar”</a:t>
            </a:r>
            <a:endParaRPr lang="es-E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9558" t="6822" r="18009" b="65250"/>
          <a:stretch>
            <a:fillRect/>
          </a:stretch>
        </p:blipFill>
        <p:spPr bwMode="auto">
          <a:xfrm>
            <a:off x="3929058" y="2640950"/>
            <a:ext cx="5171152" cy="25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6286512" y="1500174"/>
            <a:ext cx="2500330" cy="471490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2800" dirty="0" smtClean="0"/>
              <a:t>Aparece este Cuadro de diálogo donde, directamente, tenemos las opciones de Formato mas utilizadas.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000" t="11177" r="19853" b="18236"/>
          <a:stretch>
            <a:fillRect/>
          </a:stretch>
        </p:blipFill>
        <p:spPr bwMode="auto">
          <a:xfrm>
            <a:off x="342798" y="1449368"/>
            <a:ext cx="5657962" cy="49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214282" y="2070100"/>
            <a:ext cx="4286280" cy="3738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dirty="0" smtClean="0"/>
              <a:t>Si necesitamos configurar opciones avanzadas utilizamos el botón “Formato” que se encuentra en la esquina inferior derecha del mismo cuadro de diálogo</a:t>
            </a:r>
          </a:p>
          <a:p>
            <a:pPr marL="0" indent="0" algn="ctr">
              <a:buNone/>
            </a:pPr>
            <a:endParaRPr lang="es-ES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732" t="53446" r="62816" b="19212"/>
          <a:stretch>
            <a:fillRect/>
          </a:stretch>
        </p:blipFill>
        <p:spPr bwMode="auto">
          <a:xfrm>
            <a:off x="4857752" y="1928802"/>
            <a:ext cx="3000396" cy="373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0231" t="11153" r="30151" b="18415"/>
          <a:stretch>
            <a:fillRect/>
          </a:stretch>
        </p:blipFill>
        <p:spPr bwMode="auto">
          <a:xfrm>
            <a:off x="1500166" y="1357298"/>
            <a:ext cx="52864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210" t="8724" r="31290" b="17201"/>
          <a:stretch>
            <a:fillRect/>
          </a:stretch>
        </p:blipFill>
        <p:spPr bwMode="auto">
          <a:xfrm>
            <a:off x="2214546" y="1492236"/>
            <a:ext cx="4572032" cy="50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7399" t="22095" r="37353" b="29757"/>
          <a:stretch>
            <a:fillRect/>
          </a:stretch>
        </p:blipFill>
        <p:spPr bwMode="auto">
          <a:xfrm>
            <a:off x="1928794" y="1500174"/>
            <a:ext cx="4357718" cy="46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7393" t="16132" r="27652" b="24609"/>
          <a:stretch>
            <a:fillRect/>
          </a:stretch>
        </p:blipFill>
        <p:spPr bwMode="auto">
          <a:xfrm>
            <a:off x="928662" y="1417880"/>
            <a:ext cx="7143800" cy="52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7718" t="24233" r="37672" b="32016"/>
          <a:stretch>
            <a:fillRect/>
          </a:stretch>
        </p:blipFill>
        <p:spPr bwMode="auto">
          <a:xfrm>
            <a:off x="1428728" y="1285860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2088613"/>
          </a:xfrm>
        </p:spPr>
        <p:txBody>
          <a:bodyPr/>
          <a:lstStyle/>
          <a:p>
            <a:pPr algn="ctr"/>
            <a:r>
              <a:rPr lang="es-MX" dirty="0" smtClean="0"/>
              <a:t>Recopilación de información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Buscar un tema de interés </a:t>
            </a:r>
            <a:r>
              <a:rPr lang="es-MX" dirty="0" smtClean="0"/>
              <a:t>o sugerido para </a:t>
            </a:r>
            <a:r>
              <a:rPr lang="es-MX" dirty="0" smtClean="0"/>
              <a:t>darle el formato requerido, con la finalidad de estructurar un documento con presentación profesional, con ayuda de los comandos del procesador de textos utilizado.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7180" t="16132" r="37270" b="24679"/>
          <a:stretch>
            <a:fillRect/>
          </a:stretch>
        </p:blipFill>
        <p:spPr bwMode="auto">
          <a:xfrm>
            <a:off x="2571736" y="1357298"/>
            <a:ext cx="4000528" cy="52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8564" t="17493" r="38519" b="25970"/>
          <a:stretch>
            <a:fillRect/>
          </a:stretch>
        </p:blipFill>
        <p:spPr bwMode="auto">
          <a:xfrm>
            <a:off x="2071670" y="1301897"/>
            <a:ext cx="3786214" cy="52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165" t="14486" r="31137" b="22963"/>
          <a:stretch>
            <a:fillRect/>
          </a:stretch>
        </p:blipFill>
        <p:spPr bwMode="auto">
          <a:xfrm>
            <a:off x="1928794" y="1357298"/>
            <a:ext cx="5429288" cy="50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MX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88" y="2571744"/>
          <a:ext cx="8429440" cy="285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360"/>
                <a:gridCol w="2107360"/>
                <a:gridCol w="2107360"/>
                <a:gridCol w="2107360"/>
              </a:tblGrid>
              <a:tr h="534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Título: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 usa para los separadores de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página (en caso de que sean necesarios).</a:t>
                      </a:r>
                      <a:endParaRPr lang="es-MX" sz="14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494" marR="116494" marT="55230" marB="552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200"/>
                    </a:p>
                  </a:txBody>
                  <a:tcPr marL="110461" marR="110461" marT="55230" marB="55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Título 1: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 usa para los Títulos del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tema</a:t>
                      </a:r>
                      <a:endParaRPr lang="es-MX" sz="1400" noProof="0" dirty="0"/>
                    </a:p>
                  </a:txBody>
                  <a:tcPr marL="116494" marR="116494" marT="55230" marB="552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200"/>
                    </a:p>
                  </a:txBody>
                  <a:tcPr marL="110461" marR="110461" marT="55230" marB="55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Times New Roman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 Puntos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Mayúsculas</a:t>
                      </a:r>
                    </a:p>
                    <a:p>
                      <a:pPr algn="l"/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Negro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BORDE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l"/>
                      <a:endParaRPr lang="es-MX" sz="14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400" noProof="0" dirty="0" smtClean="0"/>
                        <a:t>Ninguno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u="sng" noProof="0" dirty="0" smtClean="0">
                          <a:solidFill>
                            <a:schemeClr val="bg1"/>
                          </a:solidFill>
                        </a:rPr>
                        <a:t>PÁRRAFO</a:t>
                      </a: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algn="ctr"/>
                      <a:endParaRPr lang="es-MX" sz="5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Centrado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Interlineado: 1.5 Puntos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Espaciado: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Anterior: 24 Puntos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Posterior: 12 Puntos</a:t>
                      </a:r>
                      <a:endParaRPr lang="es-MX" sz="14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 New Roman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Negrita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Mayúsculas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Negro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BORDE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l"/>
                      <a:endParaRPr lang="es-MX" sz="14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400" noProof="0" dirty="0" smtClean="0"/>
                        <a:t>Inferior</a:t>
                      </a:r>
                    </a:p>
                    <a:p>
                      <a:pPr algn="l"/>
                      <a:r>
                        <a:rPr lang="es-MX" sz="1400" noProof="0" dirty="0" smtClean="0"/>
                        <a:t>Negro 25%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noProof="0" dirty="0" smtClean="0">
                          <a:solidFill>
                            <a:schemeClr val="bg1"/>
                          </a:solidFill>
                        </a:rPr>
                        <a:t>PÁRRAFO</a:t>
                      </a: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Interlineado: 1.5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Espaciado: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Anterior: 24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Posterior: 12 Puntos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4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CONFIGURACIÓN DE LOS ESTILOS: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MX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88" y="2571744"/>
          <a:ext cx="8429440" cy="253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360"/>
                <a:gridCol w="2107360"/>
                <a:gridCol w="2107360"/>
                <a:gridCol w="2107360"/>
              </a:tblGrid>
              <a:tr h="7408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Título 2: </a:t>
                      </a:r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usa para los Subtítulos del tema</a:t>
                      </a:r>
                    </a:p>
                  </a:txBody>
                  <a:tcPr marL="116494" marR="116494" marT="55230" marB="552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marL="110461" marR="110461" marT="55230" marB="55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Normal: </a:t>
                      </a:r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usa para el texto de párrafo</a:t>
                      </a:r>
                    </a:p>
                  </a:txBody>
                  <a:tcPr marL="116494" marR="116494" marT="55230" marB="552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 marL="110461" marR="110461" marT="55230" marB="55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7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 New Roman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Negrita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Cursiva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Negro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noProof="0" dirty="0" smtClean="0">
                          <a:solidFill>
                            <a:schemeClr val="bg1"/>
                          </a:solidFill>
                        </a:rPr>
                        <a:t>PÁRRAFO</a:t>
                      </a: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Izquierda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Interlineado: 1.5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Espaciado: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Anterior: 18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Posterior: 12 Puntos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 New Roman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Negro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noProof="0" dirty="0" smtClean="0">
                          <a:solidFill>
                            <a:schemeClr val="bg1"/>
                          </a:solidFill>
                        </a:rPr>
                        <a:t>PÁRRAFO</a:t>
                      </a: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Justificado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Interlineado: 1.5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Espaciado: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Anterior: Auto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Posterior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4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CONFIGURACIÓN DE LOS ESTILOS: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MX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88" y="2571744"/>
          <a:ext cx="8429440" cy="264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360"/>
                <a:gridCol w="2107360"/>
                <a:gridCol w="2107360"/>
                <a:gridCol w="2107360"/>
              </a:tblGrid>
              <a:tr h="534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Título 3: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 usará para los </a:t>
                      </a: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 subtítulos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del tema</a:t>
                      </a:r>
                    </a:p>
                  </a:txBody>
                  <a:tcPr marL="116494" marR="116494" marT="55230" marB="552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200"/>
                    </a:p>
                  </a:txBody>
                  <a:tcPr marL="110461" marR="110461" marT="55230" marB="55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Subtítulo: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 usará para los </a:t>
                      </a: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 </a:t>
                      </a:r>
                      <a:r>
                        <a:rPr kumimoji="0" lang="es-MX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</a:t>
                      </a: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subtítulos 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del tema</a:t>
                      </a:r>
                    </a:p>
                    <a:p>
                      <a:pPr algn="ctr"/>
                      <a:endParaRPr lang="es-MX" sz="1400" noProof="0" dirty="0"/>
                    </a:p>
                  </a:txBody>
                  <a:tcPr marL="116494" marR="116494" marT="55230" marB="552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200"/>
                    </a:p>
                  </a:txBody>
                  <a:tcPr marL="110461" marR="110461" marT="55230" marB="55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8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Times New Roman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Cursiva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Negrita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 Puntos</a:t>
                      </a:r>
                    </a:p>
                    <a:p>
                      <a:pPr algn="l"/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Negro</a:t>
                      </a:r>
                    </a:p>
                    <a:p>
                      <a:pPr algn="l"/>
                      <a:endParaRPr lang="es-MX" sz="14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u="sng" noProof="0" dirty="0" smtClean="0">
                          <a:solidFill>
                            <a:schemeClr val="bg1"/>
                          </a:solidFill>
                        </a:rPr>
                        <a:t>PÁRRAFO</a:t>
                      </a: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algn="ctr"/>
                      <a:endParaRPr lang="es-MX" sz="5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Izquierda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Interlineado: 1.5 Puntos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Espaciado: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Anterior: 24 Puntos</a:t>
                      </a:r>
                    </a:p>
                    <a:p>
                      <a:pPr algn="l"/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Posterior: 12 Puntos</a:t>
                      </a:r>
                      <a:endParaRPr lang="es-MX" sz="14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FUENTE</a:t>
                      </a:r>
                      <a:r>
                        <a:rPr lang="es-MX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 New Roman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Cursiva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Subrayado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 Puntos</a:t>
                      </a:r>
                    </a:p>
                    <a:p>
                      <a:pPr algn="l"/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Negro</a:t>
                      </a:r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u="sng" noProof="0" dirty="0" smtClean="0">
                          <a:solidFill>
                            <a:schemeClr val="bg1"/>
                          </a:solidFill>
                        </a:rPr>
                        <a:t>PÁRRAFO</a:t>
                      </a: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500" b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noProof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Izquierda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Interlineado: 1.5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Espaciado: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Anterior: 24 Puntos</a:t>
                      </a:r>
                    </a:p>
                    <a:p>
                      <a:pPr algn="l"/>
                      <a:r>
                        <a:rPr lang="es-MX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Posterior: 12 Puntos</a:t>
                      </a:r>
                      <a:endParaRPr lang="es-MX" sz="1400" noProof="0" dirty="0"/>
                    </a:p>
                  </a:txBody>
                  <a:tcPr marL="116494" marR="116494" marT="55230" marB="5523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4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CONFIGURACIÓN DE LOS ESTILOS: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2786082" cy="4000528"/>
          </a:xfrm>
        </p:spPr>
        <p:txBody>
          <a:bodyPr anchor="t"/>
          <a:lstStyle/>
          <a:p>
            <a:pPr marL="0">
              <a:spcBef>
                <a:spcPts val="0"/>
              </a:spcBef>
            </a:pPr>
            <a:r>
              <a:rPr lang="es-ES" sz="2000" dirty="0" smtClean="0"/>
              <a:t>La ficha “Referencias” nos ayuda a realizar: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Tablas de contenido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Notas al pie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Citas y bibliografía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Títulos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Índice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Tabla de autoridades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USO DE LA FICHA “REFERENCIAS”: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2928926" y="1785926"/>
            <a:ext cx="2714644" cy="4000528"/>
          </a:xfrm>
        </p:spPr>
        <p:txBody>
          <a:bodyPr anchor="t"/>
          <a:lstStyle/>
          <a:p>
            <a:r>
              <a:rPr lang="es-ES" sz="2000" dirty="0" smtClean="0"/>
              <a:t>Todas esas opciones, de manera muy sencilla y al final nos permite insertar la información generada de manera automática.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4247" r="68989" b="76461"/>
          <a:stretch>
            <a:fillRect/>
          </a:stretch>
        </p:blipFill>
        <p:spPr bwMode="auto">
          <a:xfrm>
            <a:off x="5715008" y="2143116"/>
            <a:ext cx="3043694" cy="2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/>
          <a:srcRect b="80165"/>
          <a:stretch>
            <a:fillRect/>
          </a:stretch>
        </p:blipFill>
        <p:spPr bwMode="auto">
          <a:xfrm>
            <a:off x="428596" y="5616643"/>
            <a:ext cx="8352000" cy="9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0259" y="2060848"/>
            <a:ext cx="3429000" cy="3738563"/>
          </a:xfrm>
        </p:spPr>
        <p:txBody>
          <a:bodyPr/>
          <a:lstStyle/>
          <a:p>
            <a:pPr algn="ctr"/>
            <a:r>
              <a:rPr lang="es-ES" dirty="0" smtClean="0"/>
              <a:t>Este comando nos permite insertar automáticamente una Tabla de contenido, siempre y cuando se hayan usado correctamente los Estilos.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TABLAS DE CONTENIDO:</a:t>
            </a:r>
          </a:p>
        </p:txBody>
      </p:sp>
      <p:pic>
        <p:nvPicPr>
          <p:cNvPr id="8" name="7 Marcador de contenido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7115" r="85499" b="80165"/>
          <a:stretch>
            <a:fillRect/>
          </a:stretch>
        </p:blipFill>
        <p:spPr bwMode="auto">
          <a:xfrm>
            <a:off x="501859" y="2865586"/>
            <a:ext cx="4352508" cy="21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2070100"/>
            <a:ext cx="3781146" cy="438323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La función de este comando es numerar automáticamente tanto </a:t>
            </a:r>
            <a:r>
              <a:rPr lang="es-ES" dirty="0" smtClean="0">
                <a:solidFill>
                  <a:prstClr val="white"/>
                </a:solidFill>
              </a:rPr>
              <a:t>Ilustraciones, Tablas, Ecuaciones, Figuras para al finalizar insertar una Tabla de ilustraciones o la opción que deseemos.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21442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TABLAS DE TÍTULOS (Ilustraciones, Tablas, Ecuaciones, Figuras):</a:t>
            </a:r>
          </a:p>
        </p:txBody>
      </p:sp>
      <p:pic>
        <p:nvPicPr>
          <p:cNvPr id="7" name="6 Marcador de contenido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5276" t="6899" r="36305" b="80165"/>
          <a:stretch>
            <a:fillRect/>
          </a:stretch>
        </p:blipFill>
        <p:spPr bwMode="auto">
          <a:xfrm>
            <a:off x="4509590" y="3073644"/>
            <a:ext cx="4382890" cy="17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9992" y="2070100"/>
            <a:ext cx="4320479" cy="445524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Para insertar la Bibliografía de manera automática al concluir la investigación y, además, hacer referencia de donde se sacan las ideas y se apoya el fundamento de la investigación, se utiliza este comando. Según el formato de cita que decidamos emplear se escoge el estilo.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CITAS Y BIBLIOGRAFÍA:</a:t>
            </a:r>
          </a:p>
        </p:txBody>
      </p:sp>
      <p:pic>
        <p:nvPicPr>
          <p:cNvPr id="6" name="5 Marcador de contenido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1044" t="6899" r="54371" b="80165"/>
          <a:stretch>
            <a:fillRect/>
          </a:stretch>
        </p:blipFill>
        <p:spPr bwMode="auto">
          <a:xfrm>
            <a:off x="611560" y="3066366"/>
            <a:ext cx="3499742" cy="17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MX" sz="4400" dirty="0" smtClean="0"/>
              <a:t>Estructura </a:t>
            </a:r>
            <a:r>
              <a:rPr lang="es-MX" sz="4400" dirty="0" smtClean="0"/>
              <a:t>de la propuesta:</a:t>
            </a:r>
            <a:endParaRPr lang="es-MX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s-MX" dirty="0"/>
              <a:t>Portada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s-MX" dirty="0" smtClean="0"/>
              <a:t>Índices </a:t>
            </a:r>
            <a:r>
              <a:rPr lang="es-MX" dirty="0"/>
              <a:t>o tablas </a:t>
            </a:r>
          </a:p>
          <a:p>
            <a:pPr marL="914400" lvl="1" indent="-514350"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s-MX" dirty="0" smtClean="0"/>
              <a:t>De contenido</a:t>
            </a:r>
          </a:p>
          <a:p>
            <a:pPr marL="914400" lvl="1" indent="-514350"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s-MX" dirty="0" smtClean="0"/>
              <a:t>De figuras</a:t>
            </a:r>
          </a:p>
          <a:p>
            <a:pPr marL="914400" lvl="1" indent="-514350"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s-MX" dirty="0" smtClean="0"/>
              <a:t>De tablas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s-MX" dirty="0" smtClean="0"/>
              <a:t>Introducción </a:t>
            </a:r>
            <a:endParaRPr lang="es-MX" dirty="0" smtClean="0"/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s-MX" dirty="0"/>
              <a:t>Contenido (Desarrollo del tema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85000" lnSpcReduction="10000"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es-MX" dirty="0" smtClean="0"/>
              <a:t>Conclusiones </a:t>
            </a:r>
            <a:endParaRPr lang="es-MX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es-MX" dirty="0" smtClean="0"/>
              <a:t>Bibliografía con fuentes de información utilizadas en formato </a:t>
            </a:r>
            <a:r>
              <a:rPr lang="es-MX" dirty="0" err="1" smtClean="0"/>
              <a:t>APA</a:t>
            </a:r>
            <a:endParaRPr lang="es-MX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es-MX" dirty="0" smtClean="0"/>
              <a:t>Glosario de términos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8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OTRAS OPCIONES DE REFERENCIAS:</a:t>
            </a:r>
          </a:p>
        </p:txBody>
      </p:sp>
      <p:pic>
        <p:nvPicPr>
          <p:cNvPr id="8" name="7 Marcador de contenido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4532" t="7330" r="68713" b="80165"/>
          <a:stretch>
            <a:fillRect/>
          </a:stretch>
        </p:blipFill>
        <p:spPr bwMode="auto">
          <a:xfrm>
            <a:off x="214282" y="2143116"/>
            <a:ext cx="4375128" cy="18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Marcador de contenido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63765" t="6899" r="23149" b="80165"/>
          <a:stretch>
            <a:fillRect/>
          </a:stretch>
        </p:blipFill>
        <p:spPr bwMode="auto">
          <a:xfrm>
            <a:off x="5357818" y="2571744"/>
            <a:ext cx="3281296" cy="18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2" cstate="print"/>
          <a:srcRect l="76416" t="6899" r="5182" b="80165"/>
          <a:stretch>
            <a:fillRect/>
          </a:stretch>
        </p:blipFill>
        <p:spPr bwMode="auto">
          <a:xfrm>
            <a:off x="571472" y="4429132"/>
            <a:ext cx="4680870" cy="18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MX" u="sng" dirty="0" smtClean="0"/>
              <a:t>Portada</a:t>
            </a:r>
            <a:r>
              <a:rPr lang="es-MX" dirty="0" smtClean="0"/>
              <a:t>: No cuenta, Ni se numera</a:t>
            </a:r>
          </a:p>
          <a:p>
            <a:pPr lvl="0"/>
            <a:r>
              <a:rPr lang="es-MX" u="sng" dirty="0" smtClean="0"/>
              <a:t>Índice</a:t>
            </a:r>
            <a:r>
              <a:rPr lang="es-MX" dirty="0" smtClean="0"/>
              <a:t>: Se cuenta y Se numera en número romano</a:t>
            </a:r>
          </a:p>
          <a:p>
            <a:pPr lvl="0"/>
            <a:r>
              <a:rPr lang="es-MX" u="sng" dirty="0" smtClean="0"/>
              <a:t>Portadas</a:t>
            </a:r>
            <a:r>
              <a:rPr lang="es-MX" dirty="0" smtClean="0"/>
              <a:t>: Se cuentan pero No se </a:t>
            </a:r>
            <a:r>
              <a:rPr lang="es-MX" dirty="0" smtClean="0"/>
              <a:t>numeran</a:t>
            </a:r>
            <a:endParaRPr lang="es-MX" dirty="0" smtClean="0"/>
          </a:p>
          <a:p>
            <a:r>
              <a:rPr lang="es-MX" u="sng" dirty="0" smtClean="0"/>
              <a:t>Introducción:</a:t>
            </a:r>
            <a:r>
              <a:rPr lang="es-MX" dirty="0" smtClean="0"/>
              <a:t> Se cuenta y Se numera en número arábigo</a:t>
            </a:r>
            <a:endParaRPr lang="es-MX" dirty="0"/>
          </a:p>
        </p:txBody>
      </p:sp>
      <p:sp>
        <p:nvSpPr>
          <p:cNvPr id="6" name="4 CuadroTexto"/>
          <p:cNvSpPr txBox="1"/>
          <p:nvPr/>
        </p:nvSpPr>
        <p:spPr>
          <a:xfrm>
            <a:off x="714348" y="1457254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LAS NUMERACIONES: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 smtClean="0"/>
              <a:t>Estructura de la propuesta:</a:t>
            </a:r>
            <a:endParaRPr lang="es-ES" sz="4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b="1" dirty="0" smtClean="0"/>
              <a:t>Portada</a:t>
            </a:r>
            <a:endParaRPr lang="es-ES" sz="2000" dirty="0" smtClean="0"/>
          </a:p>
          <a:p>
            <a:pPr lvl="1"/>
            <a:r>
              <a:rPr lang="es-MX" b="1" dirty="0" smtClean="0"/>
              <a:t>Índice </a:t>
            </a:r>
            <a:r>
              <a:rPr lang="es-MX" dirty="0" smtClean="0"/>
              <a:t>(Automático: 1 cuartilla mínimo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1Punto)</a:t>
            </a:r>
            <a:r>
              <a:rPr lang="es-MX" b="1" dirty="0" smtClean="0"/>
              <a:t>:</a:t>
            </a:r>
            <a:endParaRPr lang="es-ES" sz="2000" dirty="0" smtClean="0"/>
          </a:p>
          <a:p>
            <a:pPr lvl="2">
              <a:buFont typeface="Arial" pitchFamily="34" charset="0"/>
              <a:buChar char="•"/>
            </a:pPr>
            <a:r>
              <a:rPr lang="es-MX" b="1" dirty="0" smtClean="0"/>
              <a:t>De Contenido</a:t>
            </a:r>
            <a:endParaRPr lang="es-ES" sz="2000" dirty="0" smtClean="0"/>
          </a:p>
          <a:p>
            <a:pPr lvl="2">
              <a:buFont typeface="Arial" pitchFamily="34" charset="0"/>
              <a:buChar char="•"/>
            </a:pPr>
            <a:r>
              <a:rPr lang="es-MX" b="1" dirty="0" smtClean="0"/>
              <a:t>De Tablas y Figuras</a:t>
            </a:r>
            <a:endParaRPr lang="es-ES" sz="2000" dirty="0" smtClean="0"/>
          </a:p>
          <a:p>
            <a:pPr lvl="1"/>
            <a:r>
              <a:rPr lang="es-MX" b="1" dirty="0" smtClean="0"/>
              <a:t>Introducción  </a:t>
            </a:r>
            <a:r>
              <a:rPr lang="es-MX" dirty="0" smtClean="0"/>
              <a:t>(1 cuartilla mínimo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10 Puntos).</a:t>
            </a:r>
          </a:p>
          <a:p>
            <a:pPr lvl="1"/>
            <a:r>
              <a:rPr lang="es-MX" b="1" dirty="0" smtClean="0"/>
              <a:t>Contenido  </a:t>
            </a:r>
            <a:r>
              <a:rPr lang="es-MX" dirty="0" smtClean="0"/>
              <a:t>(Número de  </a:t>
            </a:r>
            <a:r>
              <a:rPr lang="es-MX" dirty="0" smtClean="0"/>
              <a:t>cuartillas </a:t>
            </a:r>
            <a:r>
              <a:rPr lang="es-MX" dirty="0" smtClean="0"/>
              <a:t>mínimo, según lo requerido en el tema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30 Puntos).</a:t>
            </a:r>
            <a:endParaRPr lang="es-ES" sz="2400" dirty="0" smtClean="0"/>
          </a:p>
        </p:txBody>
      </p:sp>
      <p:sp>
        <p:nvSpPr>
          <p:cNvPr id="4" name="7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CARACTERÍSTICAS: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 smtClean="0"/>
              <a:t>Estructura de la propuesta:</a:t>
            </a:r>
            <a:endParaRPr lang="es-ES" sz="4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Referencias: Fuentes de información utilizadas en Formato APA </a:t>
            </a:r>
            <a:r>
              <a:rPr lang="es-MX" dirty="0" smtClean="0"/>
              <a:t>(Automático: Mínimo 3 Fuentes bibliográficas / Fuentes electrónicas o digitales: Sin límite</a:t>
            </a:r>
            <a:r>
              <a:rPr lang="es-MX" dirty="0" smtClean="0">
                <a:sym typeface="Wingdings"/>
              </a:rPr>
              <a:t> </a:t>
            </a:r>
            <a:r>
              <a:rPr lang="es-MX" dirty="0" smtClean="0"/>
              <a:t>7 </a:t>
            </a:r>
            <a:r>
              <a:rPr lang="es-MX" dirty="0" smtClean="0"/>
              <a:t>Puntos).</a:t>
            </a:r>
            <a:endParaRPr lang="es-ES" sz="2400" dirty="0" smtClean="0"/>
          </a:p>
          <a:p>
            <a:pPr lvl="0"/>
            <a:r>
              <a:rPr lang="es-MX" b="1" dirty="0" smtClean="0"/>
              <a:t>Conclusión </a:t>
            </a:r>
            <a:r>
              <a:rPr lang="es-MX" dirty="0"/>
              <a:t>(1 cuartilla mínimo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5 </a:t>
            </a:r>
            <a:r>
              <a:rPr lang="es-MX" dirty="0"/>
              <a:t>Puntos</a:t>
            </a:r>
            <a:r>
              <a:rPr lang="es-MX" dirty="0" smtClean="0"/>
              <a:t>).</a:t>
            </a:r>
          </a:p>
          <a:p>
            <a:pPr lvl="0"/>
            <a:r>
              <a:rPr lang="es-MX" sz="2400" dirty="0" err="1" smtClean="0"/>
              <a:t>Bibliografia</a:t>
            </a:r>
            <a:r>
              <a:rPr lang="es-MX" sz="2400" dirty="0" smtClean="0"/>
              <a:t> en Formato </a:t>
            </a:r>
            <a:r>
              <a:rPr lang="es-MX" sz="2400" dirty="0" err="1" smtClean="0"/>
              <a:t>APA</a:t>
            </a:r>
            <a:r>
              <a:rPr lang="es-MX" sz="2400" dirty="0" smtClean="0"/>
              <a:t> </a:t>
            </a:r>
            <a:r>
              <a:rPr lang="es-MX" sz="2400" dirty="0" smtClean="0">
                <a:sym typeface="Wingdings" pitchFamily="2" charset="2"/>
              </a:rPr>
              <a:t> 3 puntos</a:t>
            </a:r>
            <a:endParaRPr lang="es-ES" sz="2400" dirty="0" smtClean="0"/>
          </a:p>
          <a:p>
            <a:pPr lvl="0"/>
            <a:endParaRPr lang="es-ES" dirty="0"/>
          </a:p>
        </p:txBody>
      </p:sp>
      <p:sp>
        <p:nvSpPr>
          <p:cNvPr id="4" name="7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CARACTERÍSTICAS: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811849"/>
          </a:xfrm>
        </p:spPr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963706" y="1835155"/>
            <a:ext cx="3429000" cy="4165613"/>
          </a:xfrm>
        </p:spPr>
        <p:txBody>
          <a:bodyPr anchor="t">
            <a:noAutofit/>
          </a:bodyPr>
          <a:lstStyle/>
          <a:p>
            <a:pPr algn="ctr"/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1</a:t>
            </a:r>
          </a:p>
          <a:p>
            <a:pPr algn="ctr"/>
            <a:r>
              <a:rPr lang="es-ES" sz="2800" dirty="0" smtClean="0"/>
              <a:t>Aplicar formatos al texto de manera automática, tanto a títulos, subtítulos y párrafos.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760259" y="1857365"/>
            <a:ext cx="3429000" cy="4286280"/>
          </a:xfrm>
        </p:spPr>
        <p:txBody>
          <a:bodyPr anchor="t"/>
          <a:lstStyle/>
          <a:p>
            <a:pPr algn="ctr"/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2</a:t>
            </a:r>
          </a:p>
          <a:p>
            <a:pPr algn="ctr"/>
            <a:r>
              <a:rPr lang="es-ES" dirty="0" smtClean="0"/>
              <a:t>Al configurar los Estilos en el procesador de textos de MS Word, solo se hará una vez: por lo que al seleccionar el Estilo se aplicará el Formato que tenga configurado.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OBJETIVO: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811849"/>
          </a:xfrm>
        </p:spPr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963706" y="1643050"/>
            <a:ext cx="3429000" cy="4165613"/>
          </a:xfrm>
        </p:spPr>
        <p:txBody>
          <a:bodyPr anchor="t">
            <a:noAutofit/>
          </a:bodyPr>
          <a:lstStyle/>
          <a:p>
            <a:pPr algn="ctr"/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3</a:t>
            </a:r>
          </a:p>
          <a:p>
            <a:pPr algn="ctr"/>
            <a:r>
              <a:rPr lang="es-ES" sz="2800" dirty="0" smtClean="0"/>
              <a:t>Al utilizar los Estilos de Título, estarás definiendo “Elementos” para crear “Tablas de contenido”.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760259" y="1857365"/>
            <a:ext cx="3429000" cy="4286280"/>
          </a:xfrm>
        </p:spPr>
        <p:txBody>
          <a:bodyPr anchor="t"/>
          <a:lstStyle/>
          <a:p>
            <a:pPr algn="ctr"/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4</a:t>
            </a:r>
          </a:p>
          <a:p>
            <a:pPr algn="ctr"/>
            <a:r>
              <a:rPr lang="es-ES" sz="2800" dirty="0" smtClean="0"/>
              <a:t>Estas Tablas de contenido son los Índices que nos anuncian el contenido, en este caso, de la investigación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OBJETIVO: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811849"/>
          </a:xfrm>
        </p:spPr>
        <p:txBody>
          <a:bodyPr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963706" y="1643050"/>
            <a:ext cx="3429000" cy="4165613"/>
          </a:xfrm>
        </p:spPr>
        <p:txBody>
          <a:bodyPr anchor="t">
            <a:noAutofit/>
          </a:bodyPr>
          <a:lstStyle/>
          <a:p>
            <a:pPr algn="ctr"/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5</a:t>
            </a:r>
          </a:p>
          <a:p>
            <a:pPr algn="ctr"/>
            <a:r>
              <a:rPr lang="es-ES" sz="2800" dirty="0" smtClean="0"/>
              <a:t>También definiremos los “Elementos” para crear: </a:t>
            </a:r>
          </a:p>
          <a:p>
            <a:pPr algn="ctr"/>
            <a:endParaRPr lang="es-ES" sz="1000" dirty="0" smtClean="0"/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Tablas de Figuras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Tablas de ecuaciones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Tablas de ilustraciones</a:t>
            </a:r>
          </a:p>
          <a:p>
            <a:pPr marL="400050" lvl="1"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 smtClean="0"/>
              <a:t>Tablas de tablas</a:t>
            </a:r>
            <a:endParaRPr lang="es-ES" sz="2800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760259" y="1857365"/>
            <a:ext cx="3429000" cy="4286280"/>
          </a:xfrm>
        </p:spPr>
        <p:txBody>
          <a:bodyPr anchor="t"/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6</a:t>
            </a:r>
          </a:p>
          <a:p>
            <a:pPr algn="ctr"/>
            <a:r>
              <a:rPr lang="es-ES" dirty="0" smtClean="0"/>
              <a:t>Utilizaremos de la Ficha “Referencias” la sección “Citas y bibliografía” que nos ayudará a insertar citas con el Formato APA y, además, insertar la Bibliografía de manera automática.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121442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OBJETIVO: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806" t="34650" r="33533" b="35242"/>
          <a:stretch>
            <a:fillRect/>
          </a:stretch>
        </p:blipFill>
        <p:spPr bwMode="auto">
          <a:xfrm>
            <a:off x="3898442" y="2571744"/>
            <a:ext cx="49598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5" y="188259"/>
            <a:ext cx="7685861" cy="1461247"/>
          </a:xfrm>
        </p:spPr>
        <p:txBody>
          <a:bodyPr anchor="ctr"/>
          <a:lstStyle/>
          <a:p>
            <a:r>
              <a:rPr lang="es-MX" dirty="0" smtClean="0"/>
              <a:t>Formato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2071678"/>
            <a:ext cx="3429000" cy="3738563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es-MX" sz="4000" dirty="0" smtClean="0"/>
              <a:t>Modificará los Formatos del texto a través de los Estilos del Procesador de textos de Microsoft Word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48" y="1457254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ESTILOS: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295</TotalTime>
  <Words>985</Words>
  <Application>Microsoft Office PowerPoint</Application>
  <PresentationFormat>Presentación en pantalla (4:3)</PresentationFormat>
  <Paragraphs>201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Fresh</vt:lpstr>
      <vt:lpstr>Matemáticas Discretas </vt:lpstr>
      <vt:lpstr>Recopilación de información</vt:lpstr>
      <vt:lpstr>Estructura de la propuesta:</vt:lpstr>
      <vt:lpstr>Estructura de la propuesta:</vt:lpstr>
      <vt:lpstr>Estructura de la propuesta: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  <vt:lpstr>Formato del proyecto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LOPEZ</dc:creator>
  <cp:lastModifiedBy>LIC. López Jiménez</cp:lastModifiedBy>
  <cp:revision>41</cp:revision>
  <dcterms:created xsi:type="dcterms:W3CDTF">2010-06-11T03:21:11Z</dcterms:created>
  <dcterms:modified xsi:type="dcterms:W3CDTF">2011-09-13T19:05:49Z</dcterms:modified>
</cp:coreProperties>
</file>