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Air title.png"/>
          <p:cNvPicPr>
            <a:picLocks noChangeAspect="1"/>
          </p:cNvPicPr>
          <p:nvPr/>
        </p:nvPicPr>
        <p:blipFill>
          <a:blip r:embed="rId2" cstate="print"/>
          <a:stretch>
            <a:fillRect/>
          </a:stretch>
        </p:blipFill>
        <p:spPr>
          <a:xfrm>
            <a:off x="3867657" y="0"/>
            <a:ext cx="5276343" cy="6858000"/>
          </a:xfrm>
          <a:prstGeom prst="rect">
            <a:avLst/>
          </a:prstGeom>
        </p:spPr>
      </p:pic>
      <p:sp>
        <p:nvSpPr>
          <p:cNvPr id="2" name="Title 1"/>
          <p:cNvSpPr>
            <a:spLocks noGrp="1"/>
          </p:cNvSpPr>
          <p:nvPr>
            <p:ph type="ctrTitle"/>
          </p:nvPr>
        </p:nvSpPr>
        <p:spPr>
          <a:xfrm>
            <a:off x="457200" y="1951038"/>
            <a:ext cx="4953000" cy="2193831"/>
          </a:xfrm>
        </p:spPr>
        <p:txBody>
          <a:bodyPr anchor="b" anchorCtr="0">
            <a:normAutofit/>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F93CD1C-0A22-4A4F-A3C4-1FFDA28E7C25}" type="datetimeFigureOut">
              <a:rPr lang="es-MX" smtClean="0"/>
              <a:t>02/08/2010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D45CC1-2E08-454F-9706-CCCE3CAD00E5}" type="slidenum">
              <a:rPr lang="es-MX" smtClean="0"/>
              <a:t>‹#›</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F93CD1C-0A22-4A4F-A3C4-1FFDA28E7C25}" type="datetimeFigureOut">
              <a:rPr lang="es-MX" smtClean="0"/>
              <a:t>02/08/2010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D45CC1-2E08-454F-9706-CCCE3CAD00E5}" type="slidenum">
              <a:rPr lang="es-MX" smtClean="0"/>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F93CD1C-0A22-4A4F-A3C4-1FFDA28E7C25}" type="datetimeFigureOut">
              <a:rPr lang="es-MX" smtClean="0"/>
              <a:t>02/08/2010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D45CC1-2E08-454F-9706-CCCE3CAD00E5}" type="slidenum">
              <a:rPr lang="es-MX" smtClean="0"/>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F93CD1C-0A22-4A4F-A3C4-1FFDA28E7C25}" type="datetimeFigureOut">
              <a:rPr lang="es-MX" smtClean="0"/>
              <a:t>02/08/2010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D45CC1-2E08-454F-9706-CCCE3CAD00E5}" type="slidenum">
              <a:rPr lang="es-MX" smtClean="0"/>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12900" y="2590800"/>
            <a:ext cx="5943600" cy="1447800"/>
          </a:xfrm>
        </p:spPr>
        <p:txBody>
          <a:bodyPr vert="horz" lIns="91440" tIns="45720" rIns="91440" bIns="45720" rtlCol="0" anchor="b" anchorCtr="0">
            <a:normAutofit/>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vert="horz" lIns="91440" tIns="45720" rIns="91440" bIns="45720"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93CD1C-0A22-4A4F-A3C4-1FFDA28E7C25}" type="datetimeFigureOut">
              <a:rPr lang="es-MX" smtClean="0"/>
              <a:t>02/08/2010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D45CC1-2E08-454F-9706-CCCE3CAD00E5}" type="slidenum">
              <a:rPr lang="es-MX" smtClean="0"/>
              <a:t>‹#›</a:t>
            </a:fld>
            <a:endParaRPr lang="es-MX"/>
          </a:p>
        </p:txBody>
      </p:sp>
      <p:pic>
        <p:nvPicPr>
          <p:cNvPr id="9" name="Picture 8" descr="Air title.png"/>
          <p:cNvPicPr>
            <a:picLocks noChangeAspect="1"/>
          </p:cNvPicPr>
          <p:nvPr/>
        </p:nvPicPr>
        <p:blipFill>
          <a:blip r:embed="rId2" cstate="print"/>
          <a:srcRect l="42293" t="29512" r="38657" b="34962"/>
          <a:stretch>
            <a:fillRect/>
          </a:stretch>
        </p:blipFill>
        <p:spPr>
          <a:xfrm>
            <a:off x="0" y="0"/>
            <a:ext cx="1475880" cy="35773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F93CD1C-0A22-4A4F-A3C4-1FFDA28E7C25}" type="datetimeFigureOut">
              <a:rPr lang="es-MX" smtClean="0"/>
              <a:t>02/08/2010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ED45CC1-2E08-454F-9706-CCCE3CAD00E5}" type="slidenum">
              <a:rPr lang="es-MX" smtClean="0"/>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F93CD1C-0A22-4A4F-A3C4-1FFDA28E7C25}" type="datetimeFigureOut">
              <a:rPr lang="es-MX" smtClean="0"/>
              <a:t>02/08/2010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ED45CC1-2E08-454F-9706-CCCE3CAD00E5}" type="slidenum">
              <a:rPr lang="es-MX" smtClean="0"/>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F93CD1C-0A22-4A4F-A3C4-1FFDA28E7C25}" type="datetimeFigureOut">
              <a:rPr lang="es-MX" smtClean="0"/>
              <a:t>02/08/2010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ED45CC1-2E08-454F-9706-CCCE3CAD00E5}" type="slidenum">
              <a:rPr lang="es-MX" smtClean="0"/>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3CD1C-0A22-4A4F-A3C4-1FFDA28E7C25}" type="datetimeFigureOut">
              <a:rPr lang="es-MX" smtClean="0"/>
              <a:t>02/08/2010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ED45CC1-2E08-454F-9706-CCCE3CAD00E5}" type="slidenum">
              <a:rPr lang="es-MX" smtClean="0"/>
              <a:t>‹#›</a:t>
            </a:fld>
            <a:endParaRPr lang="es-MX"/>
          </a:p>
        </p:txBody>
      </p:sp>
      <p:pic>
        <p:nvPicPr>
          <p:cNvPr id="5" name="Picture 4" descr="Air title.png"/>
          <p:cNvPicPr>
            <a:picLocks noChangeAspect="1"/>
          </p:cNvPicPr>
          <p:nvPr/>
        </p:nvPicPr>
        <p:blipFill>
          <a:blip r:embed="rId2" cstate="print"/>
          <a:srcRect l="42293" t="29512" r="38657" b="34962"/>
          <a:stretch>
            <a:fillRect/>
          </a:stretch>
        </p:blipFill>
        <p:spPr>
          <a:xfrm>
            <a:off x="0" y="0"/>
            <a:ext cx="1475880" cy="35773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93CD1C-0A22-4A4F-A3C4-1FFDA28E7C25}" type="datetimeFigureOut">
              <a:rPr lang="es-MX" smtClean="0"/>
              <a:t>02/08/2010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ED45CC1-2E08-454F-9706-CCCE3CAD00E5}" type="slidenum">
              <a:rPr lang="es-MX" smtClean="0"/>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vert="horz" lIns="91440" tIns="45720" rIns="91440" bIns="45720" rtlCol="0" anchor="ct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3200398"/>
            <a:ext cx="2703512" cy="2636838"/>
          </a:xfrm>
        </p:spPr>
        <p:txBody>
          <a:bodyPr vert="horz" lIns="91440" tIns="45720" rIns="91440" bIns="45720"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6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CF93CD1C-0A22-4A4F-A3C4-1FFDA28E7C25}" type="datetimeFigureOut">
              <a:rPr lang="es-MX" smtClean="0"/>
              <a:t>02/08/2010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ED45CC1-2E08-454F-9706-CCCE3CAD00E5}" type="slidenum">
              <a:rPr lang="es-MX" smtClean="0"/>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0200" y="1936377"/>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b="0" kern="1200">
                <a:solidFill>
                  <a:schemeClr val="tx2">
                    <a:lumMod val="20000"/>
                    <a:lumOff val="80000"/>
                  </a:schemeClr>
                </a:solidFill>
                <a:effectLst/>
                <a:latin typeface="+mn-lt"/>
                <a:ea typeface="+mn-ea"/>
                <a:cs typeface="+mn-cs"/>
              </a:defRPr>
            </a:lvl1pPr>
          </a:lstStyle>
          <a:p>
            <a:fld id="{CF93CD1C-0A22-4A4F-A3C4-1FFDA28E7C25}" type="datetimeFigureOut">
              <a:rPr lang="es-MX" smtClean="0"/>
              <a:t>02/08/2010</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0" kern="1200">
                <a:solidFill>
                  <a:schemeClr val="tx2">
                    <a:lumMod val="20000"/>
                    <a:lumOff val="80000"/>
                  </a:schemeClr>
                </a:solidFill>
                <a:effectLst/>
                <a:latin typeface="+mn-lt"/>
                <a:ea typeface="+mn-ea"/>
                <a:cs typeface="+mn-cs"/>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0" kern="1200">
                <a:solidFill>
                  <a:schemeClr val="tx2">
                    <a:lumMod val="20000"/>
                    <a:lumOff val="80000"/>
                  </a:schemeClr>
                </a:solidFill>
                <a:effectLst/>
                <a:latin typeface="+mn-lt"/>
                <a:ea typeface="+mn-ea"/>
                <a:cs typeface="+mn-cs"/>
              </a:defRPr>
            </a:lvl1pPr>
          </a:lstStyle>
          <a:p>
            <a:fld id="{8ED45CC1-2E08-454F-9706-CCCE3CAD00E5}" type="slidenum">
              <a:rPr lang="es-MX" smtClean="0"/>
              <a:t>‹#›</a:t>
            </a:fld>
            <a:endParaRPr lang="es-MX"/>
          </a:p>
        </p:txBody>
      </p:sp>
      <p:pic>
        <p:nvPicPr>
          <p:cNvPr id="8" name="Picture 7" descr="dandelion.png"/>
          <p:cNvPicPr>
            <a:picLocks noChangeAspect="1"/>
          </p:cNvPicPr>
          <p:nvPr/>
        </p:nvPicPr>
        <p:blipFill>
          <a:blip r:embed="rId13" cstate="print"/>
          <a:srcRect r="19766" b="20000"/>
          <a:stretch>
            <a:fillRect/>
          </a:stretch>
        </p:blipFill>
        <p:spPr>
          <a:xfrm>
            <a:off x="7772400" y="3200400"/>
            <a:ext cx="1371600" cy="3657600"/>
          </a:xfrm>
          <a:prstGeom prst="rect">
            <a:avLst/>
          </a:prstGeom>
        </p:spPr>
      </p:pic>
      <p:pic>
        <p:nvPicPr>
          <p:cNvPr id="10" name="Picture 9" descr="Air title.png"/>
          <p:cNvPicPr>
            <a:picLocks noChangeAspect="1"/>
          </p:cNvPicPr>
          <p:nvPr/>
        </p:nvPicPr>
        <p:blipFill>
          <a:blip r:embed="rId14" cstate="print"/>
          <a:srcRect l="42293" t="29512" r="38657" b="34962"/>
          <a:stretch>
            <a:fillRect/>
          </a:stretch>
        </p:blipFill>
        <p:spPr>
          <a:xfrm>
            <a:off x="0" y="0"/>
            <a:ext cx="1475880" cy="35773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p:titleStyle>
    <p:bodyStyle>
      <a:lvl1pPr marL="342900" indent="-342900" algn="l" defTabSz="914400" rtl="0" eaLnBrk="1" latinLnBrk="0" hangingPunct="1">
        <a:lnSpc>
          <a:spcPct val="100000"/>
        </a:lnSpc>
        <a:spcBef>
          <a:spcPts val="1600"/>
        </a:spcBef>
        <a:buSzPct val="80000"/>
        <a:buFont typeface="Wingdings" pitchFamily="2" charset="2"/>
        <a:buChar char=""/>
        <a:defRPr sz="2000" kern="1200">
          <a:solidFill>
            <a:schemeClr val="tx2"/>
          </a:solidFill>
          <a:latin typeface="+mn-lt"/>
          <a:ea typeface="+mn-ea"/>
          <a:cs typeface="+mn-cs"/>
        </a:defRPr>
      </a:lvl1pPr>
      <a:lvl2pPr marL="631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250" indent="-2952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2204864"/>
            <a:ext cx="5544616" cy="2448272"/>
          </a:xfrm>
        </p:spPr>
        <p:txBody>
          <a:bodyPr anchor="ctr">
            <a:normAutofit/>
          </a:bodyPr>
          <a:lstStyle/>
          <a:p>
            <a:pPr algn="r"/>
            <a:r>
              <a:rPr lang="es-MX" sz="4400" b="1" dirty="0" smtClean="0"/>
              <a:t>LÓGICA DE PROGRAMACIÓN</a:t>
            </a:r>
            <a:endParaRPr lang="es-MX" sz="4400" b="1" dirty="0"/>
          </a:p>
        </p:txBody>
      </p:sp>
      <p:sp>
        <p:nvSpPr>
          <p:cNvPr id="3" name="Subtitle 2"/>
          <p:cNvSpPr>
            <a:spLocks noGrp="1"/>
          </p:cNvSpPr>
          <p:nvPr>
            <p:ph type="subTitle" idx="1"/>
          </p:nvPr>
        </p:nvSpPr>
        <p:spPr>
          <a:xfrm>
            <a:off x="1187624" y="4725144"/>
            <a:ext cx="5715000" cy="1413475"/>
          </a:xfrm>
        </p:spPr>
        <p:txBody>
          <a:bodyPr>
            <a:normAutofit/>
          </a:bodyPr>
          <a:lstStyle/>
          <a:p>
            <a:pPr algn="r"/>
            <a:r>
              <a:rPr lang="es-MX" sz="2400" dirty="0" smtClean="0"/>
              <a:t>LSC. Susana Alejandra López Jiménez.</a:t>
            </a:r>
            <a:endParaRPr lang="es-MX" sz="2400" dirty="0"/>
          </a:p>
        </p:txBody>
      </p:sp>
      <p:pic>
        <p:nvPicPr>
          <p:cNvPr id="4" name="Picture 3" descr="Logo-ITSLR.jpg"/>
          <p:cNvPicPr>
            <a:picLocks noChangeAspect="1"/>
          </p:cNvPicPr>
          <p:nvPr/>
        </p:nvPicPr>
        <p:blipFill>
          <a:blip r:embed="rId2" cstate="print">
            <a:clrChange>
              <a:clrFrom>
                <a:srgbClr val="FFFFFF"/>
              </a:clrFrom>
              <a:clrTo>
                <a:srgbClr val="FFFFFF">
                  <a:alpha val="0"/>
                </a:srgbClr>
              </a:clrTo>
            </a:clrChange>
          </a:blip>
          <a:stretch>
            <a:fillRect/>
          </a:stretch>
        </p:blipFill>
        <p:spPr>
          <a:xfrm rot="19643400">
            <a:off x="-99664" y="207769"/>
            <a:ext cx="3487016" cy="24768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normAutofit/>
          </a:bodyPr>
          <a:lstStyle/>
          <a:p>
            <a:r>
              <a:rPr lang="es-MX" dirty="0" smtClean="0"/>
              <a:t>El estado de cada uno de los semáforos (verde, rojo o ámbar) constituye los hechos del mundo real. El programa en sí consiste en unas pocas reglas de sentido común: determinados semáforos no pueden permanecer simultáneamente en verde, un semáforo solamente puede transitar de verde a ámbar y de ámbar a rojo, etc. La hipótesis es el estado en el que deberían estar cada uno de los semáforos en el siguiente instante de tiempo.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lstStyle/>
          <a:p>
            <a:r>
              <a:rPr lang="es-MX" dirty="0" smtClean="0"/>
              <a:t>Éste es un ejemplo imposible de resolver mediante programación tradicional, ya que la lógica subyacente al comportamiento de los semáforos en su conjunto queda enmascarada por simples órdenes imperativas del tipo "cambiar color de tal o cual semáforo".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t>Programación lógica</a:t>
            </a:r>
            <a:endParaRPr lang="es-MX" dirty="0"/>
          </a:p>
        </p:txBody>
      </p:sp>
      <p:sp>
        <p:nvSpPr>
          <p:cNvPr id="3" name="Content Placeholder 2"/>
          <p:cNvSpPr>
            <a:spLocks noGrp="1"/>
          </p:cNvSpPr>
          <p:nvPr>
            <p:ph idx="1"/>
          </p:nvPr>
        </p:nvSpPr>
        <p:spPr/>
        <p:txBody>
          <a:bodyPr>
            <a:normAutofit/>
          </a:bodyPr>
          <a:lstStyle/>
          <a:p>
            <a:r>
              <a:rPr lang="es-MX" dirty="0" smtClean="0"/>
              <a:t>La </a:t>
            </a:r>
            <a:r>
              <a:rPr lang="es-MX" b="1" dirty="0" smtClean="0"/>
              <a:t>programación lógica</a:t>
            </a:r>
            <a:r>
              <a:rPr lang="es-MX" dirty="0" smtClean="0"/>
              <a:t> consiste en la aplicación del </a:t>
            </a:r>
            <a:r>
              <a:rPr lang="es-MX" i="1" dirty="0" smtClean="0"/>
              <a:t>corpus</a:t>
            </a:r>
            <a:r>
              <a:rPr lang="es-MX" dirty="0" smtClean="0"/>
              <a:t> de conocimiento sobre lógica para el diseño de lenguajes de programación; no debe confundirse con la disciplina de la lógica computacional.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normAutofit/>
          </a:bodyPr>
          <a:lstStyle/>
          <a:p>
            <a:r>
              <a:rPr lang="es-MX" dirty="0" smtClean="0"/>
              <a:t>La programación lógica es un tipo de paradigmas de programación dentro del paradigma de programación declarativa. El resto de los </a:t>
            </a:r>
            <a:r>
              <a:rPr lang="es-MX" dirty="0" err="1" smtClean="0"/>
              <a:t>subparadigmas</a:t>
            </a:r>
            <a:r>
              <a:rPr lang="es-MX" dirty="0" smtClean="0"/>
              <a:t> de programación dentro de la programación lógica son: programación funcional, programación basada en restricciones, programas DSL (de dominio específico) e híbridos. La programación declarativa gira en torno al concepto de </a:t>
            </a:r>
            <a:r>
              <a:rPr lang="es-MX" b="1" dirty="0" smtClean="0"/>
              <a:t>predicado</a:t>
            </a:r>
            <a:r>
              <a:rPr lang="es-MX" dirty="0" smtClean="0"/>
              <a:t>, o relación entre elementos. La programación funcional se basa en el concepto de </a:t>
            </a:r>
            <a:r>
              <a:rPr lang="es-MX" b="1" dirty="0" smtClean="0"/>
              <a:t>función</a:t>
            </a:r>
            <a:r>
              <a:rPr lang="es-MX" dirty="0" smtClean="0"/>
              <a:t> (que no es más que una evolución de los predicados), de corte más matemático.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normAutofit/>
          </a:bodyPr>
          <a:lstStyle/>
          <a:p>
            <a:r>
              <a:rPr lang="es-MX" dirty="0" smtClean="0"/>
              <a:t>Históricamente, los ordenadores se han programado utilizando lenguajes muy cercanos a las peculiaridades de la propia máquina: operaciones aritméticas simples, instrucciones de acceso a memoria, etc. Un programa escrito de esta manera puede ocultar totalmente su propósito a la comprensión de un ser humano, incluso uno entrenado. Hoy día, estos lenguajes pertenecientes al paradigma de la Programación imperativa han evolucionado de manera que ya no son tan crípticos.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lstStyle/>
          <a:p>
            <a:r>
              <a:rPr lang="es-MX" dirty="0" smtClean="0"/>
              <a:t>En cambio, la lógica matemática es la manera más sencilla, para el intelecto humano, de expresar formalmente problemas complejos y de resolverlos mediante la aplicación de reglas, hipótesis y teoremas. De ahí que el concepto de "programación lógica" resulte atractivo en diversos campos donde la programación tradicional es un fracaso.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t>Campos de aplicación</a:t>
            </a:r>
            <a:endParaRPr lang="es-MX" dirty="0"/>
          </a:p>
        </p:txBody>
      </p:sp>
      <p:sp>
        <p:nvSpPr>
          <p:cNvPr id="3" name="Content Placeholder 2"/>
          <p:cNvSpPr>
            <a:spLocks noGrp="1"/>
          </p:cNvSpPr>
          <p:nvPr>
            <p:ph idx="1"/>
          </p:nvPr>
        </p:nvSpPr>
        <p:spPr/>
        <p:txBody>
          <a:bodyPr>
            <a:normAutofit fontScale="70000" lnSpcReduction="20000"/>
          </a:bodyPr>
          <a:lstStyle/>
          <a:p>
            <a:r>
              <a:rPr lang="es-MX" dirty="0" smtClean="0"/>
              <a:t>La programación lógica encuentra su </a:t>
            </a:r>
            <a:r>
              <a:rPr lang="es-MX" i="1" dirty="0" smtClean="0"/>
              <a:t>hábitat</a:t>
            </a:r>
            <a:r>
              <a:rPr lang="es-MX" dirty="0" smtClean="0"/>
              <a:t> natural en aplicaciones de inteligencia artificial o relacionadas:</a:t>
            </a:r>
          </a:p>
          <a:p>
            <a:r>
              <a:rPr lang="es-MX" dirty="0" smtClean="0"/>
              <a:t>Sistemas expertos, donde un sistema de información imita las recomendaciones de un experto sobre algún dominio de conocimiento.</a:t>
            </a:r>
          </a:p>
          <a:p>
            <a:r>
              <a:rPr lang="es-MX" dirty="0" smtClean="0"/>
              <a:t>Demostración automática de teoremas, donde un programa genera nuevos teoremas sobre una teoría existente.</a:t>
            </a:r>
          </a:p>
          <a:p>
            <a:r>
              <a:rPr lang="es-MX" dirty="0" smtClean="0"/>
              <a:t>Reconocimiento de lenguaje natural, donde un programa es capaz de comprender (con limitaciones) la información contenida en una expresión lingüística humana.</a:t>
            </a:r>
          </a:p>
          <a:p>
            <a:r>
              <a:rPr lang="es-MX" dirty="0" smtClean="0"/>
              <a:t>Etc.</a:t>
            </a:r>
          </a:p>
          <a:p>
            <a:r>
              <a:rPr lang="es-MX" dirty="0" smtClean="0"/>
              <a:t>La programación lógica también se utiliza en aplicaciones más "mundanas" pero de manera muy limitada, ya que la programación tradicional es más adecuada a tareas de propósito general.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t>Fundamentos</a:t>
            </a:r>
            <a:endParaRPr lang="es-MX" dirty="0"/>
          </a:p>
        </p:txBody>
      </p:sp>
      <p:sp>
        <p:nvSpPr>
          <p:cNvPr id="3" name="Content Placeholder 2"/>
          <p:cNvSpPr>
            <a:spLocks noGrp="1"/>
          </p:cNvSpPr>
          <p:nvPr>
            <p:ph idx="1"/>
          </p:nvPr>
        </p:nvSpPr>
        <p:spPr/>
        <p:txBody>
          <a:bodyPr/>
          <a:lstStyle/>
          <a:p>
            <a:r>
              <a:rPr lang="es-MX" dirty="0" smtClean="0"/>
              <a:t>La mayoría de los lenguajes de programación lógica se basan en la teoría lógica de primer orden, aunque también incorporan algunos comportamientos de orden superior. En este sentido, destacan los lenguajes funcionales, ya que se basan en el cálculo lambda, que es la única teoría lógica de orden superior que es demostradamente computable (hasta el momento).</a:t>
            </a:r>
            <a:endParaRPr lang="es-MX"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b="1" dirty="0" smtClean="0"/>
              <a:t>En qué consiste (ejemplo)</a:t>
            </a:r>
            <a:endParaRPr lang="es-MX" dirty="0"/>
          </a:p>
        </p:txBody>
      </p:sp>
      <p:sp>
        <p:nvSpPr>
          <p:cNvPr id="3" name="Content Placeholder 2"/>
          <p:cNvSpPr>
            <a:spLocks noGrp="1"/>
          </p:cNvSpPr>
          <p:nvPr>
            <p:ph idx="1"/>
          </p:nvPr>
        </p:nvSpPr>
        <p:spPr/>
        <p:txBody>
          <a:bodyPr>
            <a:normAutofit fontScale="62500" lnSpcReduction="20000"/>
          </a:bodyPr>
          <a:lstStyle/>
          <a:p>
            <a:r>
              <a:rPr lang="es-MX" dirty="0" smtClean="0"/>
              <a:t>La programación lógica permite formalizar hechos del mundo real, por ejemplo:</a:t>
            </a:r>
          </a:p>
          <a:p>
            <a:r>
              <a:rPr lang="es-MX" dirty="0" smtClean="0">
                <a:solidFill>
                  <a:srgbClr val="FF0000"/>
                </a:solidFill>
              </a:rPr>
              <a:t>las aves vuelan los pingüinos no vuelan "</a:t>
            </a:r>
            <a:r>
              <a:rPr lang="es-MX" dirty="0" err="1" smtClean="0">
                <a:solidFill>
                  <a:srgbClr val="FF0000"/>
                </a:solidFill>
              </a:rPr>
              <a:t>pichurri</a:t>
            </a:r>
            <a:r>
              <a:rPr lang="es-MX" dirty="0" smtClean="0">
                <a:solidFill>
                  <a:srgbClr val="FF0000"/>
                </a:solidFill>
              </a:rPr>
              <a:t>" es un ave "</a:t>
            </a:r>
            <a:r>
              <a:rPr lang="es-MX" dirty="0" err="1" smtClean="0">
                <a:solidFill>
                  <a:srgbClr val="FF0000"/>
                </a:solidFill>
              </a:rPr>
              <a:t>sandokan</a:t>
            </a:r>
            <a:r>
              <a:rPr lang="es-MX" dirty="0" smtClean="0">
                <a:solidFill>
                  <a:srgbClr val="FF0000"/>
                </a:solidFill>
              </a:rPr>
              <a:t>" es un perro "alegría" es un ave </a:t>
            </a:r>
          </a:p>
          <a:p>
            <a:r>
              <a:rPr lang="es-MX" dirty="0" smtClean="0"/>
              <a:t>y también reglas o restricciones:</a:t>
            </a:r>
          </a:p>
          <a:p>
            <a:r>
              <a:rPr lang="es-MX" dirty="0" smtClean="0">
                <a:solidFill>
                  <a:srgbClr val="FF0000"/>
                </a:solidFill>
              </a:rPr>
              <a:t>una mascota vuela si es un ave y no es un pingüino</a:t>
            </a:r>
          </a:p>
          <a:p>
            <a:r>
              <a:rPr lang="es-MX" dirty="0" smtClean="0"/>
              <a:t>Ante dicho "programa" es posible establecer hipótesis que no son más que preguntas o incógnitas, por ejemplo:</a:t>
            </a:r>
          </a:p>
          <a:p>
            <a:r>
              <a:rPr lang="es-MX" dirty="0" smtClean="0">
                <a:solidFill>
                  <a:srgbClr val="FF0000"/>
                </a:solidFill>
              </a:rPr>
              <a:t>¿ "</a:t>
            </a:r>
            <a:r>
              <a:rPr lang="es-MX" dirty="0" err="1" smtClean="0">
                <a:solidFill>
                  <a:srgbClr val="FF0000"/>
                </a:solidFill>
              </a:rPr>
              <a:t>pichurri</a:t>
            </a:r>
            <a:r>
              <a:rPr lang="es-MX" dirty="0" smtClean="0">
                <a:solidFill>
                  <a:srgbClr val="FF0000"/>
                </a:solidFill>
              </a:rPr>
              <a:t>" vuela ? ¿ qué mascotas vuelan ?.... </a:t>
            </a:r>
          </a:p>
          <a:p>
            <a:r>
              <a:rPr lang="es-MX" dirty="0" smtClean="0"/>
              <a:t>Gracias a que la lógica de primer orden es computable, el ordenador será capaz de verificar la hipótesis, es decir, responder a las incógnitas:</a:t>
            </a:r>
          </a:p>
          <a:p>
            <a:r>
              <a:rPr lang="es-MX" dirty="0" smtClean="0">
                <a:solidFill>
                  <a:srgbClr val="FF0000"/>
                </a:solidFill>
              </a:rPr>
              <a:t>Es cierto que "</a:t>
            </a:r>
            <a:r>
              <a:rPr lang="es-MX" dirty="0" err="1" smtClean="0">
                <a:solidFill>
                  <a:srgbClr val="FF0000"/>
                </a:solidFill>
              </a:rPr>
              <a:t>pichurri</a:t>
            </a:r>
            <a:r>
              <a:rPr lang="es-MX" dirty="0" smtClean="0">
                <a:solidFill>
                  <a:srgbClr val="FF0000"/>
                </a:solidFill>
              </a:rPr>
              <a:t>" vuela. "</a:t>
            </a:r>
            <a:r>
              <a:rPr lang="es-MX" dirty="0" err="1" smtClean="0">
                <a:solidFill>
                  <a:srgbClr val="FF0000"/>
                </a:solidFill>
              </a:rPr>
              <a:t>pichurri</a:t>
            </a:r>
            <a:r>
              <a:rPr lang="es-MX" dirty="0" smtClean="0">
                <a:solidFill>
                  <a:srgbClr val="FF0000"/>
                </a:solidFill>
              </a:rPr>
              <a:t>" y "alegría" vuelan. </a:t>
            </a:r>
            <a:endParaRPr lang="es-MX"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normAutofit/>
          </a:bodyPr>
          <a:lstStyle/>
          <a:p>
            <a:r>
              <a:rPr lang="es-MX" dirty="0" smtClean="0"/>
              <a:t>Obsérvese que el programa lógico no solamente es capaz de responder si una determinada hipótesis es verdadera o falsa. También es capaz de determinar que valores de la incógnita hacen cierta la hipótesis.</a:t>
            </a:r>
          </a:p>
          <a:p>
            <a:r>
              <a:rPr lang="es-MX" dirty="0" smtClean="0"/>
              <a:t>Este ejemplo es claramente académico. Sin embargo, consideremos el siguiente ejemplo: el sistema de control de semáforos de una ciudad.</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ir">
  <a:themeElements>
    <a:clrScheme name="Lantern">
      <a:dk1>
        <a:sysClr val="windowText" lastClr="000000"/>
      </a:dk1>
      <a:lt1>
        <a:sysClr val="window" lastClr="FFFFFF"/>
      </a:lt1>
      <a:dk2>
        <a:srgbClr val="430000"/>
      </a:dk2>
      <a:lt2>
        <a:srgbClr val="FFE8E8"/>
      </a:lt2>
      <a:accent1>
        <a:srgbClr val="E91201"/>
      </a:accent1>
      <a:accent2>
        <a:srgbClr val="FF6262"/>
      </a:accent2>
      <a:accent3>
        <a:srgbClr val="FF8000"/>
      </a:accent3>
      <a:accent4>
        <a:srgbClr val="EEA451"/>
      </a:accent4>
      <a:accent5>
        <a:srgbClr val="EA44C9"/>
      </a:accent5>
      <a:accent6>
        <a:srgbClr val="D21578"/>
      </a:accent6>
      <a:hlink>
        <a:srgbClr val="00B5CE"/>
      </a:hlink>
      <a:folHlink>
        <a:srgbClr val="E17100"/>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Air</Template>
  <TotalTime>5</TotalTime>
  <Words>770</Words>
  <Application>Microsoft Office PowerPoint</Application>
  <PresentationFormat>On-screen Show (4:3)</PresentationFormat>
  <Paragraphs>29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Air</vt:lpstr>
      <vt:lpstr>LÓGICA DE PROGRAMACIÓN</vt:lpstr>
      <vt:lpstr>Programación lógica</vt:lpstr>
      <vt:lpstr>Slide 3</vt:lpstr>
      <vt:lpstr>Slide 4</vt:lpstr>
      <vt:lpstr>Slide 5</vt:lpstr>
      <vt:lpstr>Campos de aplicación</vt:lpstr>
      <vt:lpstr>Fundamentos</vt:lpstr>
      <vt:lpstr>En qué consiste (ejemplo)</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LÓGICA DE PROGRAMACIÓN</dc:title>
  <dc:creator>LOPEZ</dc:creator>
  <cp:lastModifiedBy>LOPEZ</cp:lastModifiedBy>
  <cp:revision>1</cp:revision>
  <dcterms:created xsi:type="dcterms:W3CDTF">2010-08-03T03:38:27Z</dcterms:created>
  <dcterms:modified xsi:type="dcterms:W3CDTF">2010-08-03T03:44:23Z</dcterms:modified>
</cp:coreProperties>
</file>