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cstate="print"/>
          <a:stretch>
            <a:fillRect/>
          </a:stretch>
        </p:blipFill>
        <p:spPr>
          <a:xfrm>
            <a:off x="3867657" y="0"/>
            <a:ext cx="5276343" cy="6858000"/>
          </a:xfrm>
          <a:prstGeom prst="rect">
            <a:avLst/>
          </a:prstGeom>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1D0EBB6-0C17-47EC-9D28-69661FCB3551}" type="datetimeFigureOut">
              <a:rPr lang="es-MX" smtClean="0"/>
              <a:t>02/08/2010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CAC9A3-AE2A-4BDF-9750-873C7D6F8317}" type="slidenum">
              <a:rPr lang="es-MX" smtClean="0"/>
              <a:t>‹#›</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1D0EBB6-0C17-47EC-9D28-69661FCB3551}" type="datetimeFigureOut">
              <a:rPr lang="es-MX" smtClean="0"/>
              <a:t>02/08/2010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CAC9A3-AE2A-4BDF-9750-873C7D6F8317}" type="slidenum">
              <a:rPr lang="es-MX" smtClean="0"/>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1D0EBB6-0C17-47EC-9D28-69661FCB3551}" type="datetimeFigureOut">
              <a:rPr lang="es-MX" smtClean="0"/>
              <a:t>02/08/2010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CAC9A3-AE2A-4BDF-9750-873C7D6F8317}" type="slidenum">
              <a:rPr lang="es-MX" smtClean="0"/>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1D0EBB6-0C17-47EC-9D28-69661FCB3551}" type="datetimeFigureOut">
              <a:rPr lang="es-MX" smtClean="0"/>
              <a:t>02/08/2010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CAC9A3-AE2A-4BDF-9750-873C7D6F8317}" type="slidenum">
              <a:rPr lang="es-MX" smtClean="0"/>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D0EBB6-0C17-47EC-9D28-69661FCB3551}" type="datetimeFigureOut">
              <a:rPr lang="es-MX" smtClean="0"/>
              <a:t>02/08/2010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CAC9A3-AE2A-4BDF-9750-873C7D6F8317}" type="slidenum">
              <a:rPr lang="es-MX" smtClean="0"/>
              <a:t>‹#›</a:t>
            </a:fld>
            <a:endParaRPr lang="es-MX"/>
          </a:p>
        </p:txBody>
      </p:sp>
      <p:pic>
        <p:nvPicPr>
          <p:cNvPr id="9" name="Picture 8"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1D0EBB6-0C17-47EC-9D28-69661FCB3551}" type="datetimeFigureOut">
              <a:rPr lang="es-MX" smtClean="0"/>
              <a:t>02/08/2010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8CAC9A3-AE2A-4BDF-9750-873C7D6F8317}" type="slidenum">
              <a:rPr lang="es-MX" smtClean="0"/>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1D0EBB6-0C17-47EC-9D28-69661FCB3551}" type="datetimeFigureOut">
              <a:rPr lang="es-MX" smtClean="0"/>
              <a:t>02/08/2010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8CAC9A3-AE2A-4BDF-9750-873C7D6F8317}" type="slidenum">
              <a:rPr lang="es-MX" smtClean="0"/>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1D0EBB6-0C17-47EC-9D28-69661FCB3551}" type="datetimeFigureOut">
              <a:rPr lang="es-MX" smtClean="0"/>
              <a:t>02/08/2010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8CAC9A3-AE2A-4BDF-9750-873C7D6F8317}" type="slidenum">
              <a:rPr lang="es-MX" smtClean="0"/>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0EBB6-0C17-47EC-9D28-69661FCB3551}" type="datetimeFigureOut">
              <a:rPr lang="es-MX" smtClean="0"/>
              <a:t>02/08/2010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8CAC9A3-AE2A-4BDF-9750-873C7D6F8317}" type="slidenum">
              <a:rPr lang="es-MX" smtClean="0"/>
              <a:t>‹#›</a:t>
            </a:fld>
            <a:endParaRPr lang="es-MX"/>
          </a:p>
        </p:txBody>
      </p:sp>
      <p:pic>
        <p:nvPicPr>
          <p:cNvPr id="5" name="Picture 4"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D0EBB6-0C17-47EC-9D28-69661FCB3551}" type="datetimeFigureOut">
              <a:rPr lang="es-MX" smtClean="0"/>
              <a:t>02/08/2010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8CAC9A3-AE2A-4BDF-9750-873C7D6F8317}" type="slidenum">
              <a:rPr lang="es-MX" smtClean="0"/>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71D0EBB6-0C17-47EC-9D28-69661FCB3551}" type="datetimeFigureOut">
              <a:rPr lang="es-MX" smtClean="0"/>
              <a:t>02/08/2010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8CAC9A3-AE2A-4BDF-9750-873C7D6F8317}" type="slidenum">
              <a:rPr lang="es-MX" smtClean="0"/>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fld id="{71D0EBB6-0C17-47EC-9D28-69661FCB3551}" type="datetimeFigureOut">
              <a:rPr lang="es-MX" smtClean="0"/>
              <a:t>02/08/2010</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0" kern="1200">
                <a:solidFill>
                  <a:schemeClr val="tx2">
                    <a:lumMod val="20000"/>
                    <a:lumOff val="80000"/>
                  </a:schemeClr>
                </a:solidFill>
                <a:effectLst/>
                <a:latin typeface="+mn-lt"/>
                <a:ea typeface="+mn-ea"/>
                <a:cs typeface="+mn-cs"/>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fld id="{38CAC9A3-AE2A-4BDF-9750-873C7D6F8317}" type="slidenum">
              <a:rPr lang="es-MX" smtClean="0"/>
              <a:t>‹#›</a:t>
            </a:fld>
            <a:endParaRPr lang="es-MX"/>
          </a:p>
        </p:txBody>
      </p:sp>
      <p:pic>
        <p:nvPicPr>
          <p:cNvPr id="8" name="Picture 7" descr="dandelion.png"/>
          <p:cNvPicPr>
            <a:picLocks noChangeAspect="1"/>
          </p:cNvPicPr>
          <p:nvPr/>
        </p:nvPicPr>
        <p:blipFill>
          <a:blip r:embed="rId13" cstate="print"/>
          <a:srcRect r="19766" b="20000"/>
          <a:stretch>
            <a:fillRect/>
          </a:stretch>
        </p:blipFill>
        <p:spPr>
          <a:xfrm>
            <a:off x="7772400" y="3200400"/>
            <a:ext cx="1371600" cy="3657600"/>
          </a:xfrm>
          <a:prstGeom prst="rect">
            <a:avLst/>
          </a:prstGeom>
        </p:spPr>
      </p:pic>
      <p:pic>
        <p:nvPicPr>
          <p:cNvPr id="10" name="Picture 9" descr="Air title.png"/>
          <p:cNvPicPr>
            <a:picLocks noChangeAspect="1"/>
          </p:cNvPicPr>
          <p:nvPr/>
        </p:nvPicPr>
        <p:blipFill>
          <a:blip r:embed="rId14" cstate="print"/>
          <a:srcRect l="42293" t="29512" r="38657" b="34962"/>
          <a:stretch>
            <a:fillRect/>
          </a:stretch>
        </p:blipFill>
        <p:spPr>
          <a:xfrm>
            <a:off x="0" y="0"/>
            <a:ext cx="1475880" cy="35773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file:///C:\wiki\Sem%C3%A1ntic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2204864"/>
            <a:ext cx="5544616" cy="2448272"/>
          </a:xfrm>
        </p:spPr>
        <p:txBody>
          <a:bodyPr anchor="ctr">
            <a:normAutofit/>
          </a:bodyPr>
          <a:lstStyle/>
          <a:p>
            <a:pPr algn="r"/>
            <a:r>
              <a:rPr lang="es-MX" sz="4400" b="1" dirty="0" smtClean="0"/>
              <a:t>LÓGICA DE PROGRAMACIÓN</a:t>
            </a:r>
            <a:endParaRPr lang="es-MX" sz="4400" b="1" dirty="0"/>
          </a:p>
        </p:txBody>
      </p:sp>
      <p:sp>
        <p:nvSpPr>
          <p:cNvPr id="3" name="Subtitle 2"/>
          <p:cNvSpPr>
            <a:spLocks noGrp="1"/>
          </p:cNvSpPr>
          <p:nvPr>
            <p:ph type="subTitle" idx="1"/>
          </p:nvPr>
        </p:nvSpPr>
        <p:spPr>
          <a:xfrm>
            <a:off x="1187624" y="4725144"/>
            <a:ext cx="5715000" cy="1413475"/>
          </a:xfrm>
        </p:spPr>
        <p:txBody>
          <a:bodyPr>
            <a:normAutofit/>
          </a:bodyPr>
          <a:lstStyle/>
          <a:p>
            <a:pPr algn="r"/>
            <a:r>
              <a:rPr lang="es-MX" sz="2400" dirty="0" smtClean="0"/>
              <a:t>LSC. Susana Alejandra López Jiménez.</a:t>
            </a:r>
            <a:endParaRPr lang="es-MX" sz="2400" dirty="0"/>
          </a:p>
        </p:txBody>
      </p:sp>
      <p:pic>
        <p:nvPicPr>
          <p:cNvPr id="4" name="Picture 3" descr="Logo-ITSLR.jpg"/>
          <p:cNvPicPr>
            <a:picLocks noChangeAspect="1"/>
          </p:cNvPicPr>
          <p:nvPr/>
        </p:nvPicPr>
        <p:blipFill>
          <a:blip r:embed="rId2" cstate="print">
            <a:clrChange>
              <a:clrFrom>
                <a:srgbClr val="FFFFFF"/>
              </a:clrFrom>
              <a:clrTo>
                <a:srgbClr val="FFFFFF">
                  <a:alpha val="0"/>
                </a:srgbClr>
              </a:clrTo>
            </a:clrChange>
          </a:blip>
          <a:stretch>
            <a:fillRect/>
          </a:stretch>
        </p:blipFill>
        <p:spPr>
          <a:xfrm rot="19643400">
            <a:off x="-99664" y="207769"/>
            <a:ext cx="3487016" cy="24768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rmAutofit/>
          </a:bodyPr>
          <a:lstStyle/>
          <a:p>
            <a:r>
              <a:rPr lang="es-MX" dirty="0" smtClean="0"/>
              <a:t>Incluso en los debates actuales es ampliamente aceptado que la teoría de la inferencia correcta constituye el núcleo de la lógica, es objeto de controversia, sin embargo, que las teorías de la lógica se espera exactamente y qué no. casos controvertidos se refieren a la teoría de conjuntos, la teoría de la argumentación (que quizá no esté bajo la consideración pragmática con falacias empleadas) y la expresión.</a:t>
            </a:r>
          </a:p>
          <a:p>
            <a:endParaRPr lang="es-MX"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t>Sistemas lógicos</a:t>
            </a:r>
            <a:endParaRPr lang="es-MX" dirty="0"/>
          </a:p>
        </p:txBody>
      </p:sp>
      <p:sp>
        <p:nvSpPr>
          <p:cNvPr id="3" name="Content Placeholder 2"/>
          <p:cNvSpPr>
            <a:spLocks noGrp="1"/>
          </p:cNvSpPr>
          <p:nvPr>
            <p:ph idx="1"/>
          </p:nvPr>
        </p:nvSpPr>
        <p:spPr/>
        <p:txBody>
          <a:bodyPr/>
          <a:lstStyle/>
          <a:p>
            <a:r>
              <a:rPr lang="es-MX" dirty="0" smtClean="0"/>
              <a:t>Existe un debate sobre si es correcto hablar de </a:t>
            </a:r>
            <a:r>
              <a:rPr lang="es-MX" i="1" dirty="0" smtClean="0"/>
              <a:t>una</a:t>
            </a:r>
            <a:r>
              <a:rPr lang="es-MX" dirty="0" smtClean="0"/>
              <a:t> lógica, o de varias lógicas, pero en el siglo XX se han desarrollado no uno, sino varios sistemas lógicos diferentes, que capturan y formalizan distintas partes del lenguaje natural. Se podría definir a un sistema lógico como un conjunto de cosas, que nos ayudan en la toma de decisiones que sean lo más convenientemente posible.</a:t>
            </a:r>
            <a:endParaRPr lang="es-MX"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rmAutofit/>
          </a:bodyPr>
          <a:lstStyle/>
          <a:p>
            <a:r>
              <a:rPr lang="es-MX" dirty="0" smtClean="0"/>
              <a:t>Un sistema lógico está compuesto por:</a:t>
            </a:r>
          </a:p>
          <a:p>
            <a:r>
              <a:rPr lang="es-MX" dirty="0" smtClean="0"/>
              <a:t>Un conjunto de símbolos primitivos (el alfabeto, o vocabulario).</a:t>
            </a:r>
          </a:p>
          <a:p>
            <a:r>
              <a:rPr lang="es-MX" dirty="0" smtClean="0"/>
              <a:t>Un conjunto de reglas de formación (la gramática) que nos dice cómo construir fórmulas bien formadas a partir de los símbolos primitivos.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lstStyle/>
          <a:p>
            <a:r>
              <a:rPr lang="es-MX" dirty="0" smtClean="0"/>
              <a:t>Un conjunto de axiomas o esquemas de axiomas. Cada axioma debe ser una fórmula bien formada.</a:t>
            </a:r>
          </a:p>
          <a:p>
            <a:r>
              <a:rPr lang="es-MX" dirty="0" smtClean="0"/>
              <a:t>Un conjunto de reglas de inferencia. Estas reglas determinan qué fórmulas pueden inferirse de qué fórmulas. Por ejemplo, una regla de inferencia clásica es el modus </a:t>
            </a:r>
            <a:r>
              <a:rPr lang="es-MX" dirty="0" err="1" smtClean="0"/>
              <a:t>ponens</a:t>
            </a:r>
            <a:r>
              <a:rPr lang="es-MX" dirty="0" smtClean="0"/>
              <a:t>, según el cual, dada una fórmula A, y otra fórmula A → B, la regla nos permite afirmar que B.</a:t>
            </a:r>
          </a:p>
          <a:p>
            <a:endParaRPr lang="es-MX"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rmAutofit/>
          </a:bodyPr>
          <a:lstStyle/>
          <a:p>
            <a:r>
              <a:rPr lang="es-MX" dirty="0" smtClean="0"/>
              <a:t>Estos cuatro elementos completan la parte </a:t>
            </a:r>
            <a:r>
              <a:rPr lang="es-MX" i="1" dirty="0" smtClean="0"/>
              <a:t>sintáctica</a:t>
            </a:r>
            <a:r>
              <a:rPr lang="es-MX" dirty="0" smtClean="0"/>
              <a:t> de los sistemas lógicos. Sin embargo, todavía no se ha dado ningún </a:t>
            </a:r>
            <a:r>
              <a:rPr lang="es-MX" i="1" dirty="0" smtClean="0"/>
              <a:t>significado</a:t>
            </a:r>
            <a:r>
              <a:rPr lang="es-MX" dirty="0" smtClean="0"/>
              <a:t> a los símbolos discutidos, y de hecho, un sistema lógico puede definirse sin tener que hacerlo. Tal tarea corresponde al campo llamado </a:t>
            </a:r>
            <a:r>
              <a:rPr lang="es-MX" dirty="0" smtClean="0">
                <a:hlinkClick r:id="rId2" tooltip="Semántica"/>
              </a:rPr>
              <a:t>semántica formal</a:t>
            </a:r>
            <a:r>
              <a:rPr lang="es-MX" dirty="0" smtClean="0"/>
              <a:t>, que se ocupa de introducir un quinto elemento: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rmAutofit fontScale="92500" lnSpcReduction="10000"/>
          </a:bodyPr>
          <a:lstStyle/>
          <a:p>
            <a:r>
              <a:rPr lang="es-MX" dirty="0" smtClean="0"/>
              <a:t>Una interpretación formal. En los lenguajes naturales, una misma palabra puede significar diversas cosas dependiendo de la interpretación que se le dé. Por ejemplo, en el idioma español, la palabra "banco" puede significar un edificio o un asiento, mientras que en otros idiomas puede significar algo completamente distinto o nada en absoluto. En consecuencia, dependiendo de la interpretación, variará también el valor de verdad de la oración «el banco está cerca». Las interpretaciones formales asignan significados inequívocos a los símbolos, y valores de verdad a las fórmulas.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t>Lógicas clásicas</a:t>
            </a:r>
            <a:endParaRPr lang="es-MX" dirty="0"/>
          </a:p>
        </p:txBody>
      </p:sp>
      <p:sp>
        <p:nvSpPr>
          <p:cNvPr id="3" name="Content Placeholder 2"/>
          <p:cNvSpPr>
            <a:spLocks noGrp="1"/>
          </p:cNvSpPr>
          <p:nvPr>
            <p:ph idx="1"/>
          </p:nvPr>
        </p:nvSpPr>
        <p:spPr/>
        <p:txBody>
          <a:bodyPr>
            <a:normAutofit fontScale="92500" lnSpcReduction="20000"/>
          </a:bodyPr>
          <a:lstStyle/>
          <a:p>
            <a:r>
              <a:rPr lang="es-MX" dirty="0" smtClean="0"/>
              <a:t>Los sistemas lógicos clásicos son los más estudiados y utilizados de todos, y se caracterizan por incorporar ciertos principios tradicionales que otras lógicas rechazan. Algunos de estos principios son: el principio del tercero excluido, el principio de no contradicción, el principio de explosión y la </a:t>
            </a:r>
            <a:r>
              <a:rPr lang="es-MX" dirty="0" err="1" smtClean="0"/>
              <a:t>monoticidad</a:t>
            </a:r>
            <a:r>
              <a:rPr lang="es-MX" dirty="0" smtClean="0"/>
              <a:t> de la implicación. Entre los sistemas lógicos clásicos se encuentran:</a:t>
            </a:r>
          </a:p>
          <a:p>
            <a:r>
              <a:rPr lang="es-MX" dirty="0" smtClean="0"/>
              <a:t>Lógica proposicional</a:t>
            </a:r>
          </a:p>
          <a:p>
            <a:r>
              <a:rPr lang="es-MX" dirty="0" smtClean="0"/>
              <a:t>Lógica de primer orden</a:t>
            </a:r>
          </a:p>
          <a:p>
            <a:r>
              <a:rPr lang="es-MX" dirty="0" smtClean="0"/>
              <a:t>Lógica de segundo orden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b="1" dirty="0" smtClean="0"/>
              <a:t>Lógicas no clásicas</a:t>
            </a:r>
            <a:br>
              <a:rPr lang="es-MX" b="1" dirty="0" smtClean="0"/>
            </a:br>
            <a:endParaRPr lang="es-MX" dirty="0"/>
          </a:p>
        </p:txBody>
      </p:sp>
      <p:sp>
        <p:nvSpPr>
          <p:cNvPr id="3" name="Content Placeholder 2"/>
          <p:cNvSpPr>
            <a:spLocks noGrp="1"/>
          </p:cNvSpPr>
          <p:nvPr>
            <p:ph idx="1"/>
          </p:nvPr>
        </p:nvSpPr>
        <p:spPr/>
        <p:txBody>
          <a:bodyPr>
            <a:normAutofit fontScale="62500" lnSpcReduction="20000"/>
          </a:bodyPr>
          <a:lstStyle/>
          <a:p>
            <a:r>
              <a:rPr lang="es-MX" dirty="0" smtClean="0"/>
              <a:t>Los sistemas lógicos no clásicos son aquellos que rechazan uno o varios de los principios de la lógica clásica. Algunos de estos sistemas son:</a:t>
            </a:r>
          </a:p>
          <a:p>
            <a:r>
              <a:rPr lang="es-MX" dirty="0" smtClean="0"/>
              <a:t>Lógica difusa: Es una lógica plurivalente que rechaza el principio del tercero excluido y propone un número infinito de valores de verdad.</a:t>
            </a:r>
          </a:p>
          <a:p>
            <a:r>
              <a:rPr lang="es-MX" dirty="0" smtClean="0"/>
              <a:t>Lógica relevante: Es una lógica </a:t>
            </a:r>
            <a:r>
              <a:rPr lang="es-MX" dirty="0" err="1" smtClean="0"/>
              <a:t>paraconsistente</a:t>
            </a:r>
            <a:r>
              <a:rPr lang="es-MX" dirty="0" smtClean="0"/>
              <a:t> que evita el principio de explosión al exigir que para que una implicación sea válida, el antecedente y el consecuente deben compartir al menos una variable.</a:t>
            </a:r>
          </a:p>
          <a:p>
            <a:r>
              <a:rPr lang="es-MX" dirty="0" smtClean="0"/>
              <a:t>Lógica cuántica: Desarrollada para lidiar con razonamientos en el campo de la mecánica cuántica; su característica más notable es el rechazo de la propiedad distributiva.</a:t>
            </a:r>
          </a:p>
          <a:p>
            <a:r>
              <a:rPr lang="es-MX" dirty="0" smtClean="0"/>
              <a:t>Lógica no </a:t>
            </a:r>
            <a:r>
              <a:rPr lang="es-MX" dirty="0" err="1" smtClean="0"/>
              <a:t>monotónica</a:t>
            </a:r>
            <a:r>
              <a:rPr lang="es-MX" dirty="0" smtClean="0"/>
              <a:t>: Una lógica no </a:t>
            </a:r>
            <a:r>
              <a:rPr lang="es-MX" dirty="0" err="1" smtClean="0"/>
              <a:t>montónica</a:t>
            </a:r>
            <a:r>
              <a:rPr lang="es-MX" dirty="0" smtClean="0"/>
              <a:t> es una lógica donde, al agregar una fórmula a una teoría cualquiera, es posible que el conjunto de consecuencias de esa teoría se </a:t>
            </a:r>
            <a:r>
              <a:rPr lang="es-MX" i="1" dirty="0" smtClean="0"/>
              <a:t>reduzca</a:t>
            </a:r>
            <a:r>
              <a:rPr lang="es-MX" dirty="0" smtClean="0"/>
              <a:t>.</a:t>
            </a:r>
          </a:p>
          <a:p>
            <a:r>
              <a:rPr lang="es-MX" dirty="0" smtClean="0"/>
              <a:t>Lógica intuicionista.</a:t>
            </a:r>
            <a:endParaRPr lang="es-MX"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b="1" dirty="0" smtClean="0"/>
              <a:t>Lógicas modales</a:t>
            </a:r>
            <a:br>
              <a:rPr lang="es-MX" b="1" dirty="0" smtClean="0"/>
            </a:br>
            <a:endParaRPr lang="es-MX" dirty="0"/>
          </a:p>
        </p:txBody>
      </p:sp>
      <p:sp>
        <p:nvSpPr>
          <p:cNvPr id="3" name="Content Placeholder 2"/>
          <p:cNvSpPr>
            <a:spLocks noGrp="1"/>
          </p:cNvSpPr>
          <p:nvPr>
            <p:ph idx="1"/>
          </p:nvPr>
        </p:nvSpPr>
        <p:spPr/>
        <p:txBody>
          <a:bodyPr>
            <a:normAutofit fontScale="62500" lnSpcReduction="20000"/>
          </a:bodyPr>
          <a:lstStyle/>
          <a:p>
            <a:r>
              <a:rPr lang="es-MX" dirty="0" smtClean="0"/>
              <a:t>Las lógicas modales están diseñadas para tratar con expresiones que </a:t>
            </a:r>
            <a:r>
              <a:rPr lang="es-MX" i="1" dirty="0" smtClean="0"/>
              <a:t>califican</a:t>
            </a:r>
            <a:r>
              <a:rPr lang="es-MX" dirty="0" smtClean="0"/>
              <a:t> la verdad de los juicios. Así por ejemplo, la expresión "siempre" califica a un juicio verdadero como verdadero en cualquier momento, es decir, </a:t>
            </a:r>
            <a:r>
              <a:rPr lang="es-MX" i="1" dirty="0" smtClean="0"/>
              <a:t>siempre</a:t>
            </a:r>
            <a:r>
              <a:rPr lang="es-MX" dirty="0" smtClean="0"/>
              <a:t>. No es lo mismo decir "está lloviendo" que decir "siempre está lloviendo".</a:t>
            </a:r>
          </a:p>
          <a:p>
            <a:r>
              <a:rPr lang="es-MX" dirty="0" smtClean="0"/>
              <a:t>Lógica modal: Trata con las nociones de necesidad, posibilidad, imposibilidad y contingencia.</a:t>
            </a:r>
          </a:p>
          <a:p>
            <a:r>
              <a:rPr lang="es-MX" dirty="0" smtClean="0"/>
              <a:t>Lógica deóntica: Se ocupa de las nociones morales de obligación y permisibilidad.</a:t>
            </a:r>
          </a:p>
          <a:p>
            <a:r>
              <a:rPr lang="es-MX" dirty="0" smtClean="0"/>
              <a:t>Lógica temporal: Abarca operadores temporales como "siempre", "nunca", "antes", "después", etc.</a:t>
            </a:r>
          </a:p>
          <a:p>
            <a:r>
              <a:rPr lang="es-MX" dirty="0" smtClean="0"/>
              <a:t>Lógica epistémica: Es la lógica que formaliza los razonamientos relacionados con el </a:t>
            </a:r>
            <a:r>
              <a:rPr lang="es-MX" i="1" dirty="0" smtClean="0"/>
              <a:t>conocimiento</a:t>
            </a:r>
            <a:r>
              <a:rPr lang="es-MX" dirty="0" smtClean="0"/>
              <a:t>.</a:t>
            </a:r>
          </a:p>
          <a:p>
            <a:r>
              <a:rPr lang="es-MX" dirty="0" smtClean="0"/>
              <a:t>Lógica </a:t>
            </a:r>
            <a:r>
              <a:rPr lang="es-MX" dirty="0" err="1" smtClean="0"/>
              <a:t>doxástica</a:t>
            </a:r>
            <a:r>
              <a:rPr lang="es-MX" dirty="0" smtClean="0"/>
              <a:t>: Es la lógica que trata con los razonamientos acerca de las </a:t>
            </a:r>
            <a:r>
              <a:rPr lang="es-MX" i="1" dirty="0" smtClean="0"/>
              <a:t>creencias</a:t>
            </a:r>
            <a:r>
              <a:rPr lang="es-MX" dirty="0" smtClean="0"/>
              <a:t>.</a:t>
            </a:r>
          </a:p>
          <a:p>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pPr algn="ctr"/>
            <a:r>
              <a:rPr lang="es-MX" sz="6000" b="1" dirty="0" smtClean="0"/>
              <a:t>Introducción</a:t>
            </a:r>
            <a:endParaRPr lang="es-MX" sz="6000" b="1" dirty="0"/>
          </a:p>
        </p:txBody>
      </p:sp>
      <p:sp>
        <p:nvSpPr>
          <p:cNvPr id="5" name="Text Placeholder 4"/>
          <p:cNvSpPr>
            <a:spLocks noGrp="1"/>
          </p:cNvSpPr>
          <p:nvPr>
            <p:ph type="body" idx="1"/>
          </p:nvPr>
        </p:nvSpPr>
        <p:spPr>
          <a:xfrm>
            <a:off x="611560" y="4038601"/>
            <a:ext cx="6944940" cy="1143000"/>
          </a:xfrm>
        </p:spPr>
        <p:txBody>
          <a:bodyPr>
            <a:noAutofit/>
          </a:bodyPr>
          <a:lstStyle/>
          <a:p>
            <a:pPr algn="ctr"/>
            <a:r>
              <a:rPr lang="es-MX" sz="4000" dirty="0" smtClean="0"/>
              <a:t>http://alelopj-itslr.weebly.com</a:t>
            </a:r>
            <a:endParaRPr lang="es-MX"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t>Lógica</a:t>
            </a:r>
            <a:endParaRPr lang="es-MX" dirty="0"/>
          </a:p>
        </p:txBody>
      </p:sp>
      <p:sp>
        <p:nvSpPr>
          <p:cNvPr id="3" name="Content Placeholder 2"/>
          <p:cNvSpPr>
            <a:spLocks noGrp="1"/>
          </p:cNvSpPr>
          <p:nvPr>
            <p:ph idx="1"/>
          </p:nvPr>
        </p:nvSpPr>
        <p:spPr/>
        <p:txBody>
          <a:bodyPr>
            <a:normAutofit fontScale="92500"/>
          </a:bodyPr>
          <a:lstStyle/>
          <a:p>
            <a:r>
              <a:rPr lang="es-MX" dirty="0" smtClean="0"/>
              <a:t>La </a:t>
            </a:r>
            <a:r>
              <a:rPr lang="es-MX" b="1" dirty="0" smtClean="0"/>
              <a:t>lógica</a:t>
            </a:r>
            <a:r>
              <a:rPr lang="es-MX" dirty="0" smtClean="0"/>
              <a:t> es una ciencia formal y una rama de la filosofía que estudia los principios de la demostración e inferencia válida. La palabra deriva del griego antiguo </a:t>
            </a:r>
            <a:r>
              <a:rPr lang="es-MX" i="1" dirty="0" smtClean="0"/>
              <a:t>λογική</a:t>
            </a:r>
            <a:r>
              <a:rPr lang="es-MX" dirty="0" smtClean="0"/>
              <a:t> (</a:t>
            </a:r>
            <a:r>
              <a:rPr lang="es-MX" i="1" dirty="0" smtClean="0"/>
              <a:t>logike</a:t>
            </a:r>
            <a:r>
              <a:rPr lang="es-MX" dirty="0" smtClean="0"/>
              <a:t>), que significa "dotado de razón, intelectual, dialéctico, argumentativo", que a su vez viene de </a:t>
            </a:r>
            <a:r>
              <a:rPr lang="es-MX" i="1" dirty="0" smtClean="0"/>
              <a:t>λόγος</a:t>
            </a:r>
            <a:r>
              <a:rPr lang="es-MX" dirty="0" smtClean="0"/>
              <a:t> (logos), "palabra, pensamiento, idea, argumento, razón o principio". La lógica examina la validez de los argumentos en términos de su estructura, independientemente del contenido específico de los estados reales a los que aquéllos se puedan referir. En este sentido se habla de la lógica como ciencia «formal». La lógica es una disciplina de la filosofía, las matemáticas y la informática.</a:t>
            </a:r>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sp>
        <p:nvSpPr>
          <p:cNvPr id="3" name="Content Placeholder 2"/>
          <p:cNvSpPr>
            <a:spLocks noGrp="1"/>
          </p:cNvSpPr>
          <p:nvPr>
            <p:ph idx="1"/>
          </p:nvPr>
        </p:nvSpPr>
        <p:spPr/>
        <p:txBody>
          <a:bodyPr>
            <a:normAutofit/>
          </a:bodyPr>
          <a:lstStyle/>
          <a:p>
            <a:r>
              <a:rPr lang="es-MX" dirty="0" smtClean="0"/>
              <a:t>Desde el siglo XX que la lógica ha pasado a ser principalmente la lógica simbólica. Esto se basa en un lenguaje formal y para uso estrictamente definidas reglas de inferencia. Un ejemplo sencillo de un sistema formal es la lógica proposicional. La lógica simbólica es también conocida como la lógica matemática o lógica formal en el sentido estricto. La lógica no siempre este sentido de la estructura formal, pero se centró en el mundo antiguo y en la Edad Media , principalmente con los argumentos del lenguaje natural.</a:t>
            </a:r>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b="1" dirty="0" smtClean="0"/>
              <a:t>Acepciones del término "lógica"</a:t>
            </a:r>
            <a:endParaRPr lang="es-MX" dirty="0"/>
          </a:p>
        </p:txBody>
      </p:sp>
      <p:sp>
        <p:nvSpPr>
          <p:cNvPr id="3" name="Content Placeholder 2"/>
          <p:cNvSpPr>
            <a:spLocks noGrp="1"/>
          </p:cNvSpPr>
          <p:nvPr>
            <p:ph idx="1"/>
          </p:nvPr>
        </p:nvSpPr>
        <p:spPr/>
        <p:txBody>
          <a:bodyPr>
            <a:normAutofit/>
          </a:bodyPr>
          <a:lstStyle/>
          <a:p>
            <a:r>
              <a:rPr lang="es-MX" dirty="0" smtClean="0"/>
              <a:t>El término "lógica", en griego, 'que techne lógica, "se encuentra tanto en los antiguos estoicos , como en los antiguos peripatos para una teoría de la argumentación o cerrado, es en este sentido, pero no antes del 1 de Siglo antes de Cristo, utilizado ". El término fue ya por los antiguos estoicos Zenón de Citio caracteriza.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sp>
        <p:nvSpPr>
          <p:cNvPr id="3" name="Content Placeholder 2"/>
          <p:cNvSpPr>
            <a:spLocks noGrp="1"/>
          </p:cNvSpPr>
          <p:nvPr>
            <p:ph idx="1"/>
          </p:nvPr>
        </p:nvSpPr>
        <p:spPr/>
        <p:txBody>
          <a:bodyPr>
            <a:normAutofit/>
          </a:bodyPr>
          <a:lstStyle/>
          <a:p>
            <a:r>
              <a:rPr lang="es-MX" dirty="0" smtClean="0"/>
              <a:t>En español, la palabra "lógica" en el Siglo XIX, muchos (como </a:t>
            </a:r>
            <a:r>
              <a:rPr lang="es-MX" dirty="0" err="1" smtClean="0"/>
              <a:t>Immanuel</a:t>
            </a:r>
            <a:r>
              <a:rPr lang="es-MX" dirty="0" smtClean="0"/>
              <a:t> Kant o </a:t>
            </a:r>
            <a:r>
              <a:rPr lang="es-MX" dirty="0" err="1" smtClean="0"/>
              <a:t>Georg</a:t>
            </a:r>
            <a:r>
              <a:rPr lang="es-MX" dirty="0" smtClean="0"/>
              <a:t> </a:t>
            </a:r>
            <a:r>
              <a:rPr lang="es-MX" dirty="0" err="1" smtClean="0"/>
              <a:t>Wilhelm</a:t>
            </a:r>
            <a:r>
              <a:rPr lang="es-MX" dirty="0" smtClean="0"/>
              <a:t> </a:t>
            </a:r>
            <a:r>
              <a:rPr lang="es-MX" dirty="0" err="1" smtClean="0"/>
              <a:t>Friedrich</a:t>
            </a:r>
            <a:r>
              <a:rPr lang="es-MX" dirty="0" smtClean="0"/>
              <a:t> Hegel) y en términos de la epistemología, ontología, o en general, la dialéctica utilizada. La lógica en el sentido moderno fue por el otro, de lo contrario refiere a menudo, como el análisis, la lógica y la logística. Incluso hoy en día en las diferentes disciplinas como la </a:t>
            </a:r>
            <a:r>
              <a:rPr lang="es-MX" i="1" dirty="0" smtClean="0"/>
              <a:t>lógica de la literatura</a:t>
            </a:r>
            <a:r>
              <a:rPr lang="es-MX" dirty="0" smtClean="0"/>
              <a:t> , </a:t>
            </a:r>
            <a:r>
              <a:rPr lang="es-MX" dirty="0" err="1" smtClean="0"/>
              <a:t>etc</a:t>
            </a:r>
            <a:r>
              <a:rPr lang="es-MX" dirty="0" smtClean="0"/>
              <a:t> distribuidos, la "lógica" no es una teoría del razonamiento que se entiende, sino una doctrina general de "leyes" o las prácticas que se aplican en un campo determinado.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rmAutofit/>
          </a:bodyPr>
          <a:lstStyle/>
          <a:p>
            <a:r>
              <a:rPr lang="es-MX" dirty="0" smtClean="0"/>
              <a:t>En particular, en la tradición de la filosofía del lenguaje ordinario estaba bajo una "lógica" análisis, por lo general un análisis conceptual de las relaciones de entendimiento.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Autofit/>
          </a:bodyPr>
          <a:lstStyle/>
          <a:p>
            <a:r>
              <a:rPr lang="es-MX" sz="2400" dirty="0" smtClean="0"/>
              <a:t>La forma preliminar se muestra el uso del término "lógica" es, sin embargo, habitual desde el comienzo del siglo XX. En el lenguaje cotidiano, expresiones como "lógica" o "pensamiento lógico", también una con un sentido diferente o completamente entendido en y alrededor de un "pensamiento lateral" comparado. Del mismo modo, existe el concepto de "la lógica de las mujeres", "lógica masculina" que "afectan a la lógica" y el concepto de "lógica cotidiana" - también conocido como "sentido común" - en la lengua vulgarismo.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lstStyle/>
          <a:p>
            <a:r>
              <a:rPr lang="es-MX" dirty="0" smtClean="0"/>
              <a:t>En estas áreas se refiere a la "lógica" a menudo en las formas de acción, la pragmática. Un argumento es una "lógica" coloquialmente sabe si este válida, convincente, convincente, razonable y clara. En un argumento lógico es la habilidad de pensar para expresarlo.</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TotalTime>
  <Words>1420</Words>
  <Application>Microsoft Office PowerPoint</Application>
  <PresentationFormat>On-screen Show (4:3)</PresentationFormat>
  <Paragraphs>42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Air</vt:lpstr>
      <vt:lpstr>LÓGICA DE PROGRAMACIÓN</vt:lpstr>
      <vt:lpstr>Introducción</vt:lpstr>
      <vt:lpstr>Lógica</vt:lpstr>
      <vt:lpstr>Slide 4</vt:lpstr>
      <vt:lpstr>Acepciones del término "lógica"</vt:lpstr>
      <vt:lpstr>Slide 6</vt:lpstr>
      <vt:lpstr>Slide 7</vt:lpstr>
      <vt:lpstr>Slide 8</vt:lpstr>
      <vt:lpstr>Slide 9</vt:lpstr>
      <vt:lpstr>Slide 10</vt:lpstr>
      <vt:lpstr>Sistemas lógicos</vt:lpstr>
      <vt:lpstr>Slide 12</vt:lpstr>
      <vt:lpstr>Slide 13</vt:lpstr>
      <vt:lpstr>Slide 14</vt:lpstr>
      <vt:lpstr>Slide 15</vt:lpstr>
      <vt:lpstr>Lógicas clásicas</vt:lpstr>
      <vt:lpstr>Lógicas no clásicas </vt:lpstr>
      <vt:lpstr>Lógicas modales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LÓGICA DE PROGRAMACIÓN</dc:title>
  <dc:creator>LOPEZ</dc:creator>
  <cp:lastModifiedBy>LOPEZ</cp:lastModifiedBy>
  <cp:revision>1</cp:revision>
  <dcterms:created xsi:type="dcterms:W3CDTF">2010-08-03T03:36:56Z</dcterms:created>
  <dcterms:modified xsi:type="dcterms:W3CDTF">2010-08-03T03:44:05Z</dcterms:modified>
</cp:coreProperties>
</file>