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83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0" r:id="rId15"/>
    <p:sldId id="281" r:id="rId16"/>
    <p:sldId id="282" r:id="rId17"/>
    <p:sldId id="272" r:id="rId18"/>
    <p:sldId id="273" r:id="rId19"/>
    <p:sldId id="285" r:id="rId20"/>
    <p:sldId id="286" r:id="rId21"/>
    <p:sldId id="277" r:id="rId22"/>
    <p:sldId id="278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1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604B7E-061E-4B1B-AF53-46085EDCA062}" type="datetimeFigureOut">
              <a:rPr lang="es-MX"/>
              <a:pPr>
                <a:defRPr/>
              </a:pPr>
              <a:t>27/08/2014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MX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9C9E41-06D1-44FE-B34D-41DE51CE23F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E20F01-93A5-4299-934D-9AF7E8A37751}" type="slidenum">
              <a:rPr lang="es-MX" smtClean="0"/>
              <a:pPr>
                <a:defRPr/>
              </a:pPr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BA2F6C-007E-4364-8DEE-C4DAEAB2DE2E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MX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312C1E-644C-4889-BC6E-783DED0EF1A0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MX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09345-8452-4872-9DB2-AD837326B95C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MX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2AE4DE-C663-4D35-B1E3-477912E61182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MX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5C315D-7359-45A4-97A4-469BD6E14526}" type="slidenum">
              <a:rPr lang="es-MX" smtClean="0"/>
              <a:pPr>
                <a:defRPr/>
              </a:pPr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4EF425-B023-4D36-85FC-03928B179F50}" type="slidenum">
              <a:rPr lang="es-MX" smtClean="0"/>
              <a:pPr>
                <a:defRPr/>
              </a:pPr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B75863-682F-44CF-B89A-512750123C71}" type="slidenum">
              <a:rPr lang="es-MX" smtClean="0"/>
              <a:pPr>
                <a:defRPr/>
              </a:pPr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E09244-DDF3-40E9-B0E5-7A79A4FAD2E3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MX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8C8355-813E-4B52-B41B-2EBCA00EA90E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MX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F665E4-A781-4C0B-8DCA-E40496E6CED6}" type="slidenum">
              <a:rPr lang="es-MX" smtClean="0"/>
              <a:pPr>
                <a:defRPr/>
              </a:pPr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DC99A-8C0B-47B6-BB04-6D352ADEBBE0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MX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D79BE7-0288-4243-9903-3B98516417F3}" type="slidenum">
              <a:rPr lang="es-MX" smtClean="0"/>
              <a:pPr>
                <a:defRPr/>
              </a:pPr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4E8BC8-AF9F-42B2-8CFA-D559707531C0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MX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669597-6344-4BC5-9E38-626F994BECF8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MX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CE6CF-3AF8-4B08-945B-02AF106F4CEA}" type="slidenum">
              <a:rPr lang="es-MX" smtClean="0"/>
              <a:pPr>
                <a:defRPr/>
              </a:pPr>
              <a:t>23</a:t>
            </a:fld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E428B3-2CB0-4BB9-A43E-8A319D5E9478}" type="slidenum">
              <a:rPr lang="es-MX" smtClean="0"/>
              <a:pPr>
                <a:defRPr/>
              </a:pPr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D329A3-1E03-443C-8BA3-F43816E47162}" type="slidenum">
              <a:rPr lang="es-MX" smtClean="0"/>
              <a:pPr>
                <a:defRPr/>
              </a:pPr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E3CEE-5A76-471E-9BB3-53C79FC3309C}" type="slidenum">
              <a:rPr lang="es-MX" smtClean="0"/>
              <a:pPr>
                <a:defRPr/>
              </a:pPr>
              <a:t>26</a:t>
            </a:fld>
            <a:endParaRPr lang="es-MX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353D34-3375-4A07-AD02-5DE3718995FC}" type="slidenum">
              <a:rPr lang="es-MX" smtClean="0"/>
              <a:pPr>
                <a:defRPr/>
              </a:pPr>
              <a:t>27</a:t>
            </a:fld>
            <a:endParaRPr 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EF20B3-D538-4A8D-8630-738E8A710927}" type="slidenum">
              <a:rPr lang="es-MX" smtClean="0"/>
              <a:pPr>
                <a:defRPr/>
              </a:pPr>
              <a:t>28</a:t>
            </a:fld>
            <a:endParaRPr lang="es-MX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96931-B69F-4639-BFEE-9E900AD46796}" type="slidenum">
              <a:rPr lang="es-MX" smtClean="0"/>
              <a:pPr>
                <a:defRPr/>
              </a:pPr>
              <a:t>29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C12BA3-A841-4B4B-83D7-AB00CB52FDC2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MX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DE96B-2B96-4F89-B553-6D6A813D10CD}" type="slidenum">
              <a:rPr lang="es-MX" smtClean="0"/>
              <a:pPr>
                <a:defRPr/>
              </a:pPr>
              <a:t>30</a:t>
            </a:fld>
            <a:endParaRPr lang="es-MX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420669-E539-47E3-BC3D-3C138899CFDD}" type="slidenum">
              <a:rPr lang="es-MX" smtClean="0"/>
              <a:pPr>
                <a:defRPr/>
              </a:pPr>
              <a:t>31</a:t>
            </a:fld>
            <a:endParaRPr lang="es-MX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8E6236-222C-48AE-96C9-99EE4AC911BA}" type="slidenum">
              <a:rPr lang="es-MX" smtClean="0"/>
              <a:pPr>
                <a:defRPr/>
              </a:pPr>
              <a:t>32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C2AB75-98D5-4E19-B17D-9FAF1992B02B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15AB9D-7218-4477-A295-10F44CE3A749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MX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B2DF8-1583-4ABF-9C0B-3AF2856C45A8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MX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B02A94-18A4-4EAD-9E82-EB42DA08CF51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MX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B38E2A-F9D3-4F5B-8964-BBFF3BBA0747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MX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D74E9-706C-4072-94B5-622ED98446D2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3C31-2130-4DB0-83AB-EF55CD0FE80F}" type="datetimeFigureOut">
              <a:rPr lang="es-MX"/>
              <a:pPr>
                <a:defRPr/>
              </a:pPr>
              <a:t>27/08/2014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4939-3B5E-4329-AF91-2FB02791C64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08B-D2BB-4BE9-B4B8-CAB5259D3CFA}" type="datetimeFigureOut">
              <a:rPr lang="es-MX"/>
              <a:pPr>
                <a:defRPr/>
              </a:pPr>
              <a:t>27/08/2014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E1616-42A7-41D7-A339-2A343B64102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96609-84DF-46E5-AEB3-800388C50790}" type="datetimeFigureOut">
              <a:rPr lang="es-MX"/>
              <a:pPr>
                <a:defRPr/>
              </a:pPr>
              <a:t>27/08/2014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B0E4-3300-4218-85DC-FE9EC4007CC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2AF9A-E8E6-4B9B-9865-719B037BC30B}" type="datetimeFigureOut">
              <a:rPr lang="es-MX"/>
              <a:pPr>
                <a:defRPr/>
              </a:pPr>
              <a:t>27/08/2014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08C6-4F10-43C4-9081-360E052C066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4BB73-0981-4581-A226-D45246E2911E}" type="datetimeFigureOut">
              <a:rPr lang="es-MX"/>
              <a:pPr>
                <a:defRPr/>
              </a:pPr>
              <a:t>27/08/2014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1747-1E7C-4E19-971F-081B26CB9FC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EA07D-838C-408D-B645-2A76416EFB1F}" type="datetimeFigureOut">
              <a:rPr lang="es-MX"/>
              <a:pPr>
                <a:defRPr/>
              </a:pPr>
              <a:t>27/08/2014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A1EE7-22E5-498D-AFDC-B6294F534CE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C4629-904A-4C33-B30E-D9397B8EF331}" type="datetimeFigureOut">
              <a:rPr lang="es-MX"/>
              <a:pPr>
                <a:defRPr/>
              </a:pPr>
              <a:t>27/08/2014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C6B60-20F0-4612-92D1-86BE57B6C6C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86F0-C9A2-48AD-8056-847442E99561}" type="datetimeFigureOut">
              <a:rPr lang="es-MX"/>
              <a:pPr>
                <a:defRPr/>
              </a:pPr>
              <a:t>27/08/2014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B61F-3AAC-46F8-A0AF-5F5A058F2BB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35ED-D532-4A3B-867B-AD623CAB554E}" type="datetimeFigureOut">
              <a:rPr lang="es-MX"/>
              <a:pPr>
                <a:defRPr/>
              </a:pPr>
              <a:t>27/08/2014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A871-9F9D-4885-A177-6024FB20E16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9CCA-E8CF-4664-BAB0-F221E266C4D2}" type="datetimeFigureOut">
              <a:rPr lang="es-MX"/>
              <a:pPr>
                <a:defRPr/>
              </a:pPr>
              <a:t>27/08/2014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70EB-D073-4382-B1CB-4383F638B03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A20DB-0200-4A84-A18F-C08F36C76A0C}" type="datetimeFigureOut">
              <a:rPr lang="es-MX"/>
              <a:pPr>
                <a:defRPr/>
              </a:pPr>
              <a:t>27/08/2014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D9F1F-A04D-4026-BC04-8DC1A2C5C4A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E156B8-76F9-47A6-9C72-CC459F9C5683}" type="datetimeFigureOut">
              <a:rPr lang="es-MX"/>
              <a:pPr>
                <a:defRPr/>
              </a:pPr>
              <a:t>27/08/2014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ACD3E9-AD50-4930-82A7-14C96E03294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685800" y="1196975"/>
            <a:ext cx="7772400" cy="2879725"/>
          </a:xfrm>
        </p:spPr>
        <p:txBody>
          <a:bodyPr/>
          <a:lstStyle/>
          <a:p>
            <a:r>
              <a:rPr lang="es-MX" smtClean="0"/>
              <a:t>Comparación </a:t>
            </a:r>
            <a:br>
              <a:rPr lang="es-MX" smtClean="0"/>
            </a:br>
            <a:r>
              <a:rPr lang="es-MX" smtClean="0"/>
              <a:t>de </a:t>
            </a:r>
            <a:br>
              <a:rPr lang="es-MX" smtClean="0"/>
            </a:br>
            <a:r>
              <a:rPr lang="es-MX" smtClean="0"/>
              <a:t>ERPs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665163"/>
            <a:ext cx="4681538" cy="6192837"/>
          </a:xfrm>
        </p:spPr>
        <p:txBody>
          <a:bodyPr/>
          <a:lstStyle/>
          <a:p>
            <a:endParaRPr lang="es-MX" sz="1600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3203575" y="333375"/>
            <a:ext cx="381635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 err="1">
                <a:solidFill>
                  <a:schemeClr val="tx1"/>
                </a:solidFill>
              </a:rPr>
              <a:t>CRMWeb</a:t>
            </a:r>
            <a:r>
              <a:rPr lang="es-MX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rcRect l="68664" t="44584" r="12134" b="22154"/>
          <a:stretch>
            <a:fillRect/>
          </a:stretch>
        </p:blipFill>
        <p:spPr bwMode="auto">
          <a:xfrm>
            <a:off x="5796136" y="1916832"/>
            <a:ext cx="2880320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268413"/>
            <a:ext cx="4679950" cy="468153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Descripción del Producto: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Tiempo promedio de implantación: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Empresas a las cuales se orienta:</a:t>
            </a:r>
            <a:endParaRPr lang="es-MX" sz="1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Clasificación: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Ventajas del Producto: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627313" y="404813"/>
            <a:ext cx="381635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solidFill>
                  <a:schemeClr val="tx1"/>
                </a:solidFill>
              </a:rPr>
              <a:t>POWER DASHBOARD</a:t>
            </a:r>
          </a:p>
        </p:txBody>
      </p:sp>
      <p:pic>
        <p:nvPicPr>
          <p:cNvPr id="12292" name="8 Imagen"/>
          <p:cNvPicPr>
            <a:picLocks noChangeAspect="1" noChangeArrowheads="1"/>
          </p:cNvPicPr>
          <p:nvPr/>
        </p:nvPicPr>
        <p:blipFill>
          <a:blip r:embed="rId3" cstate="print"/>
          <a:srcRect l="70959" t="35516" r="8965" b="29095"/>
          <a:stretch>
            <a:fillRect/>
          </a:stretch>
        </p:blipFill>
        <p:spPr bwMode="auto">
          <a:xfrm rot="866325">
            <a:off x="5616575" y="2363788"/>
            <a:ext cx="27368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5113337" cy="46799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Descripción del Producto: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Tiempo promedio de implantación: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Empresas a las cuales se orienta:</a:t>
            </a:r>
            <a:endParaRPr lang="es-MX" sz="1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Clasificación: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Ventajas del Producto: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555875" y="260350"/>
            <a:ext cx="3816350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solidFill>
                  <a:schemeClr val="tx1"/>
                </a:solidFill>
              </a:rPr>
              <a:t>MICROSOFT DYNAMICS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1704" t="19313" r="27781" b="62969"/>
          <a:stretch>
            <a:fillRect/>
          </a:stretch>
        </p:blipFill>
        <p:spPr bwMode="auto">
          <a:xfrm>
            <a:off x="6084168" y="2060848"/>
            <a:ext cx="2584287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2 Marcador de contenido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679950" cy="46799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Descripción del Producto: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Tiempo promedio de implantación: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Empresas a las cuales se orienta:</a:t>
            </a:r>
            <a:endParaRPr lang="es-MX" sz="1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Clasificación: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Ventajas del Producto: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endParaRPr lang="es-MX" sz="1600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2555875" y="260350"/>
            <a:ext cx="3816350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solidFill>
                  <a:schemeClr val="tx1"/>
                </a:solidFill>
              </a:rPr>
              <a:t>ZOHO CRM SOFTWARE</a:t>
            </a:r>
          </a:p>
        </p:txBody>
      </p:sp>
      <p:pic>
        <p:nvPicPr>
          <p:cNvPr id="13316" name="Picture 4" descr="http://www.crmweb.es/wp-content/uploads/2011/08/zoho-crm-150x1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273630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KEPLER  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800" b="1" dirty="0" smtClean="0"/>
              <a:t>Descripción del Producto: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800" b="1" dirty="0" smtClean="0"/>
              <a:t>Tiempo promedio de implantación: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800" b="1" dirty="0" smtClean="0"/>
              <a:t>Empresas a las cuales se orienta:</a:t>
            </a:r>
            <a:endParaRPr lang="es-MX" sz="18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8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800" b="1" dirty="0" smtClean="0"/>
              <a:t>Clasificación: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8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800" b="1" dirty="0" smtClean="0"/>
              <a:t>Ventajas del Producto: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 l="56641" t="29167" r="35937" b="57639"/>
          <a:stretch>
            <a:fillRect/>
          </a:stretch>
        </p:blipFill>
        <p:spPr bwMode="auto">
          <a:xfrm rot="20252129">
            <a:off x="6250913" y="2378377"/>
            <a:ext cx="1941890" cy="1694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Openbravo</a:t>
            </a: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285750" y="1500188"/>
            <a:ext cx="8229600" cy="504348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Descripción del Producto: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Tiempo promedio de implantación: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Empresas a las cuales se orienta:</a:t>
            </a:r>
            <a:endParaRPr lang="es-MX" sz="1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Clasificación: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Ventajas del Producto: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 l="57031" t="31944" r="35938" b="55556"/>
          <a:stretch>
            <a:fillRect/>
          </a:stretch>
        </p:blipFill>
        <p:spPr bwMode="auto">
          <a:xfrm rot="1154054">
            <a:off x="6254750" y="3049588"/>
            <a:ext cx="2286000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SAP BO 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Descripción del Producto: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Tiempo promedio de implantación: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Empresas a las cuales se orienta:</a:t>
            </a:r>
            <a:endParaRPr lang="es-MX" sz="1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Clasificación: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Ventajas del Producto: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 l="56250" t="31944" r="36328" b="55556"/>
          <a:stretch>
            <a:fillRect/>
          </a:stretch>
        </p:blipFill>
        <p:spPr bwMode="auto">
          <a:xfrm rot="2397980">
            <a:off x="6250752" y="2789818"/>
            <a:ext cx="1714512" cy="1624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268413"/>
            <a:ext cx="4679950" cy="46815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Descripción del Producto: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Tiempo promedio de implantación: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Empresas a las cuales se orienta:</a:t>
            </a:r>
            <a:endParaRPr lang="es-MX" sz="1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Clasificación: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Ventajas del Producto: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endParaRPr lang="es-MX" sz="1600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2555875" y="260350"/>
            <a:ext cx="3816350" cy="8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tx1"/>
                </a:solidFill>
              </a:rPr>
              <a:t>SAP ABAP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933" t="22266" r="89765" b="68875"/>
          <a:stretch>
            <a:fillRect/>
          </a:stretch>
        </p:blipFill>
        <p:spPr bwMode="auto">
          <a:xfrm rot="1867594">
            <a:off x="5746241" y="3010140"/>
            <a:ext cx="2868214" cy="17209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268413"/>
            <a:ext cx="4679950" cy="46815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Descripción del Producto: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Tiempo promedio de implantación: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Empresas a las cuales se orienta:</a:t>
            </a:r>
            <a:endParaRPr lang="es-MX" sz="1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Clasificación: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Ventajas del Producto: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endParaRPr lang="es-MX" sz="1600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2555875" y="260350"/>
            <a:ext cx="381635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tx1"/>
                </a:solidFill>
              </a:rPr>
              <a:t>SAP BUSSINES SUITE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 l="68346" t="37032" r="11731" b="19656"/>
          <a:stretch>
            <a:fillRect/>
          </a:stretch>
        </p:blipFill>
        <p:spPr bwMode="auto">
          <a:xfrm rot="1218387">
            <a:off x="5780088" y="2406650"/>
            <a:ext cx="246062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68346" t="37032" r="11731" b="19656"/>
          <a:stretch>
            <a:fillRect/>
          </a:stretch>
        </p:blipFill>
        <p:spPr bwMode="auto">
          <a:xfrm>
            <a:off x="5580063" y="1649413"/>
            <a:ext cx="25923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___________________________ </a:t>
            </a:r>
            <a:endParaRPr lang="es-MX" sz="4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1543050"/>
            <a:ext cx="4475163" cy="462438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/>
              <a:t>Descripción del Producto: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/>
              <a:t>Tiempo promedio de implantación: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/>
              <a:t>Empresas a las cuales se orienta:</a:t>
            </a:r>
            <a:endParaRPr lang="es-MX" sz="1600" dirty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MX" sz="1600" dirty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/>
              <a:t>Clasificación: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MX" sz="1600" dirty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/>
              <a:t>Ventajas del Producto: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364088" y="4099719"/>
            <a:ext cx="295232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4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R/3</a:t>
            </a:r>
            <a:endParaRPr lang="es-MX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826000" cy="55435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Descripción del Producto: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Tiempo promedio de implantación: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Empresas a las cuales se orienta:</a:t>
            </a:r>
            <a:endParaRPr lang="es-MX" sz="1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Clasificación: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Ventajas del Producto:</a:t>
            </a:r>
          </a:p>
          <a:p>
            <a:endParaRPr lang="es-MX" sz="1600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95513" y="333375"/>
            <a:ext cx="4679950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tx1"/>
                </a:solidFill>
              </a:rPr>
              <a:t>INTEGRA SOFTWARE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rcRect l="69246" t="48363" r="13492" b="20895"/>
          <a:stretch>
            <a:fillRect/>
          </a:stretch>
        </p:blipFill>
        <p:spPr bwMode="auto">
          <a:xfrm rot="19574403">
            <a:off x="5817770" y="2022932"/>
            <a:ext cx="2592288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68346" t="37032" r="11731" b="19656"/>
          <a:stretch>
            <a:fillRect/>
          </a:stretch>
        </p:blipFill>
        <p:spPr bwMode="auto">
          <a:xfrm>
            <a:off x="5651500" y="1895475"/>
            <a:ext cx="25923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___________________________ </a:t>
            </a:r>
            <a:endParaRPr lang="es-MX" sz="4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1543050"/>
            <a:ext cx="4475163" cy="4624388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/>
              <a:t>Descripción del Producto: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/>
              <a:t>Tiempo promedio de implantación: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/>
              <a:t>Empresas a las cuales se orienta:</a:t>
            </a:r>
            <a:endParaRPr lang="es-MX" sz="1600" dirty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MX" sz="1600" dirty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/>
              <a:t>Clasificación: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MX" sz="1600" dirty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/>
              <a:t>Ventajas del Producto: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>
              <a:latin typeface="+mn-lt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436096" y="4509120"/>
            <a:ext cx="2952328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7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Gold</a:t>
            </a:r>
            <a:r>
              <a:rPr lang="es-MX" sz="2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MX" sz="27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Partner</a:t>
            </a:r>
            <a:endParaRPr lang="es-MX" sz="27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</a:rPr>
              <a:t>BAS Y SU DERIVACION</a:t>
            </a:r>
            <a:endParaRPr lang="es-E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268413"/>
            <a:ext cx="4679950" cy="4681537"/>
          </a:xfrm>
        </p:spPr>
        <p:txBody>
          <a:bodyPr/>
          <a:lstStyle/>
          <a:p>
            <a:r>
              <a:rPr lang="es-MX" sz="1600" b="1" smtClean="0"/>
              <a:t>Descripción del Producto:</a:t>
            </a:r>
          </a:p>
          <a:p>
            <a:pPr>
              <a:buFont typeface="Arial" charset="0"/>
              <a:buNone/>
            </a:pPr>
            <a:r>
              <a:rPr lang="es-MX" sz="1600" smtClean="0"/>
              <a:t>       Es una herramienta que está diseñada para </a:t>
            </a:r>
          </a:p>
          <a:p>
            <a:pPr>
              <a:buFont typeface="Arial" charset="0"/>
              <a:buNone/>
            </a:pPr>
            <a:r>
              <a:rPr lang="es-MX" sz="1600" smtClean="0"/>
              <a:t>       la gestión electrónica de procesos de </a:t>
            </a:r>
          </a:p>
          <a:p>
            <a:pPr>
              <a:buFont typeface="Arial" charset="0"/>
              <a:buNone/>
            </a:pPr>
            <a:r>
              <a:rPr lang="es-MX" sz="1600" smtClean="0"/>
              <a:t>        negocio,</a:t>
            </a:r>
            <a:endParaRPr lang="es-MX" sz="1600" b="1" smtClean="0"/>
          </a:p>
          <a:p>
            <a:pPr algn="just">
              <a:buFont typeface="Arial" charset="0"/>
              <a:buNone/>
            </a:pPr>
            <a:endParaRPr lang="es-MX" sz="1600" smtClean="0"/>
          </a:p>
          <a:p>
            <a:pPr algn="just"/>
            <a:r>
              <a:rPr lang="es-MX" sz="1600" b="1" smtClean="0"/>
              <a:t>Tiempo promedio de implantación:</a:t>
            </a:r>
            <a:endParaRPr lang="es-MX" sz="1600" smtClean="0"/>
          </a:p>
          <a:p>
            <a:pPr>
              <a:buFont typeface="Arial" charset="0"/>
              <a:buNone/>
            </a:pPr>
            <a:r>
              <a:rPr lang="es-MX" sz="1600" smtClean="0"/>
              <a:t>         Meses</a:t>
            </a:r>
          </a:p>
          <a:p>
            <a:r>
              <a:rPr lang="es-MX" sz="1600" b="1" smtClean="0"/>
              <a:t>Empresas a las cuales se orienta:</a:t>
            </a:r>
            <a:endParaRPr lang="es-MX" sz="1600" smtClean="0"/>
          </a:p>
          <a:p>
            <a:pPr>
              <a:buFont typeface="Arial" charset="0"/>
              <a:buNone/>
            </a:pPr>
            <a:r>
              <a:rPr lang="es-MX" sz="1600" smtClean="0"/>
              <a:t>       Medianas y grandes</a:t>
            </a:r>
          </a:p>
          <a:p>
            <a:r>
              <a:rPr lang="es-MX" sz="1600" b="1" smtClean="0"/>
              <a:t>Clasificación:</a:t>
            </a:r>
          </a:p>
          <a:p>
            <a:pPr>
              <a:buFont typeface="Arial" charset="0"/>
              <a:buNone/>
            </a:pPr>
            <a:r>
              <a:rPr lang="es-MX" sz="1600" smtClean="0"/>
              <a:t>        ERP</a:t>
            </a:r>
          </a:p>
          <a:p>
            <a:r>
              <a:rPr lang="es-MX" sz="1600" b="1" smtClean="0"/>
              <a:t>Ventajas del Producto:</a:t>
            </a:r>
          </a:p>
          <a:p>
            <a:r>
              <a:rPr lang="es-MX" sz="1600" smtClean="0"/>
              <a:t>Ofrece un grupo de herramientas y métodos para atender todo el ciclo de vida de un proceso de negocio, diseño, implementación, simulación, ejecución, monitorización, optimización.</a:t>
            </a:r>
            <a:endParaRPr lang="es-MX" sz="1600" b="1" smtClean="0"/>
          </a:p>
          <a:p>
            <a:pPr algn="just">
              <a:buFont typeface="Arial" charset="0"/>
              <a:buNone/>
            </a:pPr>
            <a:endParaRPr lang="es-MX" sz="1600" smtClean="0"/>
          </a:p>
        </p:txBody>
      </p:sp>
      <p:sp>
        <p:nvSpPr>
          <p:cNvPr id="8" name="7 Rectángulo"/>
          <p:cNvSpPr/>
          <p:nvPr/>
        </p:nvSpPr>
        <p:spPr>
          <a:xfrm>
            <a:off x="2555875" y="260350"/>
            <a:ext cx="3816350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chemeClr val="tx1"/>
                </a:solidFill>
              </a:rPr>
              <a:t>BAS BPMS</a:t>
            </a:r>
          </a:p>
        </p:txBody>
      </p:sp>
      <p:pic>
        <p:nvPicPr>
          <p:cNvPr id="23556" name="Picture 6" descr="http://91.192.110.62:8080/opencms/export/system/modules/com.saga.arion.frontend/resources/images/bas-logo_ba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113623">
            <a:off x="5307806" y="2561432"/>
            <a:ext cx="322897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___________________________ </a:t>
            </a:r>
            <a:endParaRPr lang="es-MX" sz="4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1543050"/>
            <a:ext cx="4475163" cy="4624388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Descripción del Producto:</a:t>
            </a:r>
            <a:r>
              <a:rPr lang="es-MX" sz="1600" dirty="0"/>
              <a:t> </a:t>
            </a:r>
            <a:r>
              <a:rPr lang="es-MX" sz="1600" b="1" dirty="0"/>
              <a:t>BAS GHR Administraciones Públicas</a:t>
            </a:r>
            <a:r>
              <a:rPr lang="es-MX" sz="1600" dirty="0"/>
              <a:t> permite la gestión integral e integrada del empleado público, aportando a las diferentes Unidades de personal, Direcciones generales, Gerencias, Registro de personal, etc., agilidad, flexibilidad y mayor capacidad de gestión.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Tiempo promedio de implantación: </a:t>
            </a:r>
            <a:r>
              <a:rPr lang="es-MX" sz="1600" dirty="0"/>
              <a:t>Rápida</a:t>
            </a:r>
            <a:r>
              <a:rPr lang="es-MX" sz="1600" b="1" dirty="0"/>
              <a:t> </a:t>
            </a: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Empresas a las cuales se orienta:</a:t>
            </a:r>
            <a:r>
              <a:rPr lang="es-MX" sz="1600" dirty="0"/>
              <a:t> </a:t>
            </a:r>
            <a:r>
              <a:rPr lang="es-MX" sz="1600" dirty="0" err="1"/>
              <a:t>PyMEs</a:t>
            </a: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Clasificación:</a:t>
            </a:r>
            <a:r>
              <a:rPr lang="es-MX" sz="1600" dirty="0"/>
              <a:t> ERP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Ventajas del Producto: </a:t>
            </a:r>
            <a:r>
              <a:rPr lang="es-MX" sz="1600" dirty="0"/>
              <a:t>Agilidad, flexibilidad y mayor capacidad de gestión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>
              <a:latin typeface="+mn-lt"/>
              <a:cs typeface="+mn-cs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 l="3593" t="8485" r="73717" b="72812"/>
          <a:stretch>
            <a:fillRect/>
          </a:stretch>
        </p:blipFill>
        <p:spPr bwMode="auto">
          <a:xfrm>
            <a:off x="5219700" y="2492375"/>
            <a:ext cx="2952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220072" y="3861048"/>
            <a:ext cx="29523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BAS GHR</a:t>
            </a:r>
            <a:endParaRPr lang="es-MX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___________________________ </a:t>
            </a:r>
            <a:endParaRPr lang="es-MX" sz="4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68313" y="1196975"/>
            <a:ext cx="4473575" cy="462280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Descripción del Producto:</a:t>
            </a:r>
            <a:r>
              <a:rPr lang="es-MX" sz="1600" dirty="0"/>
              <a:t> </a:t>
            </a:r>
            <a:r>
              <a:rPr lang="es-MX" sz="1600" b="1" dirty="0"/>
              <a:t>BAS PCM</a:t>
            </a:r>
            <a:r>
              <a:rPr lang="es-MX" sz="1600" dirty="0"/>
              <a:t> gestiona las empresas constructoras, es la solución líder del sector según el último estudio de </a:t>
            </a:r>
            <a:r>
              <a:rPr lang="es-MX" sz="1600" dirty="0" err="1"/>
              <a:t>Alimarket</a:t>
            </a:r>
            <a:r>
              <a:rPr lang="es-MX" sz="1600" dirty="0"/>
              <a:t> Construcción, es el fruto de años de desarrollo de una solución utilizada por importantes compañías del sector, por lo que su amplia funcionalidad cubre todas las áreas de gestión de la empresa constructora.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Tiempo promedio de implantación: </a:t>
            </a:r>
            <a:r>
              <a:rPr lang="es-MX" sz="1600" dirty="0"/>
              <a:t>Rápida</a:t>
            </a:r>
            <a:r>
              <a:rPr lang="es-MX" sz="1600" b="1" dirty="0"/>
              <a:t> </a:t>
            </a: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Empresas a las cuales se orienta:</a:t>
            </a:r>
            <a:r>
              <a:rPr lang="es-MX" sz="1600" dirty="0"/>
              <a:t> Constructoras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Clasificación:</a:t>
            </a:r>
            <a:r>
              <a:rPr lang="es-MX" sz="1600" dirty="0"/>
              <a:t> ERP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Ventajas del Producto: </a:t>
            </a:r>
            <a:r>
              <a:rPr lang="es-MX" sz="1600" dirty="0"/>
              <a:t>Permite enlazar todos los flujos de información, desde el momento en que una obra sale a concurso, su estudio, adjudicación, la firma del contrato, la ejecución de la obra y todo el control de gestión para tomar decisiones.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>
              <a:latin typeface="+mn-lt"/>
              <a:cs typeface="+mn-cs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 l="3593" t="8485" r="73717" b="72812"/>
          <a:stretch>
            <a:fillRect/>
          </a:stretch>
        </p:blipFill>
        <p:spPr bwMode="auto">
          <a:xfrm>
            <a:off x="5219700" y="2492375"/>
            <a:ext cx="2952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5220072" y="3861048"/>
            <a:ext cx="29523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BAS PCM</a:t>
            </a:r>
            <a:endParaRPr lang="es-MX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___________________________ </a:t>
            </a:r>
            <a:endParaRPr lang="es-MX" sz="4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543050"/>
            <a:ext cx="4475163" cy="4624388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Descripción del Producto:</a:t>
            </a:r>
            <a:r>
              <a:rPr lang="es-MX" sz="1600" dirty="0"/>
              <a:t> </a:t>
            </a:r>
            <a:r>
              <a:rPr lang="es-MX" sz="1600" b="1" dirty="0"/>
              <a:t>BAS RES,</a:t>
            </a:r>
            <a:r>
              <a:rPr lang="es-MX" sz="1600" dirty="0"/>
              <a:t> Promoción Inmobiliaria es un área de BAS-ERP específicamente concebida para dar soporte completo a la gestión de empresas del sector de Promoción Inmobiliaria.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Tiempo promedio de implantación: </a:t>
            </a:r>
            <a:r>
              <a:rPr lang="es-MX" sz="1600" dirty="0"/>
              <a:t>Rápida</a:t>
            </a:r>
            <a:r>
              <a:rPr lang="es-MX" sz="1600" b="1" dirty="0"/>
              <a:t> </a:t>
            </a: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Empresas a las cuales se orienta:</a:t>
            </a:r>
            <a:r>
              <a:rPr lang="es-MX" sz="1600" dirty="0"/>
              <a:t> Sector Inmobiliario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Clasificación:</a:t>
            </a:r>
            <a:r>
              <a:rPr lang="es-MX" sz="1600" dirty="0"/>
              <a:t> ERP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Ventajas del Producto: </a:t>
            </a:r>
            <a:r>
              <a:rPr lang="es-MX" sz="1600" dirty="0"/>
              <a:t>La solución BAS RES cubre todas las fases del desarrollo de una promoción de viviendas y seguimiento postventa de la misma para asegurar la satisfacción de los clientes. Herramientas que le permitirán centrarse en las actividades que generan valor añadido para su empresa.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>
              <a:latin typeface="+mn-lt"/>
              <a:cs typeface="+mn-cs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 l="3593" t="8485" r="73717" b="72812"/>
          <a:stretch>
            <a:fillRect/>
          </a:stretch>
        </p:blipFill>
        <p:spPr bwMode="auto">
          <a:xfrm>
            <a:off x="5219700" y="2492375"/>
            <a:ext cx="2952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436096" y="3934797"/>
            <a:ext cx="25922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BAS RES</a:t>
            </a:r>
            <a:endParaRPr lang="es-MX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___________________________ </a:t>
            </a:r>
            <a:endParaRPr lang="es-MX" sz="4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68313" y="1052513"/>
            <a:ext cx="4473575" cy="4624387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Descripción del Producto:</a:t>
            </a:r>
            <a:r>
              <a:rPr lang="es-MX" sz="1600" dirty="0"/>
              <a:t> </a:t>
            </a:r>
            <a:r>
              <a:rPr lang="es-MX" sz="1600" b="1" dirty="0"/>
              <a:t>BAS FIN</a:t>
            </a:r>
            <a:r>
              <a:rPr lang="es-MX" sz="1600" dirty="0"/>
              <a:t> es un Sistema Integral para la Gestión Económico Financiera que permite un tratamiento contable transparente y simple, aislándolo de detalles de control y gestión que han de cubrirse en otros niveles diferentes a la contabilidad general.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Tiempo promedio de implantación: </a:t>
            </a:r>
            <a:r>
              <a:rPr lang="es-MX" sz="1600" dirty="0"/>
              <a:t>Rápida</a:t>
            </a:r>
            <a:r>
              <a:rPr lang="es-MX" sz="1600" b="1" dirty="0"/>
              <a:t> </a:t>
            </a: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Empresas a las cuales se orienta:</a:t>
            </a:r>
            <a:r>
              <a:rPr lang="es-MX" sz="1600" dirty="0"/>
              <a:t> </a:t>
            </a:r>
            <a:r>
              <a:rPr lang="es-MX" sz="1600" dirty="0" err="1"/>
              <a:t>PyMEs</a:t>
            </a: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Clasificación:</a:t>
            </a:r>
            <a:r>
              <a:rPr lang="es-MX" sz="1600" dirty="0"/>
              <a:t> ERP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Ventajas del Producto: </a:t>
            </a:r>
            <a:r>
              <a:rPr lang="es-MX" sz="1600" dirty="0"/>
              <a:t>Contempla una gestión de cartera de cobros y pagos flexible y totalmente adaptada a la operativa española/europea. Permite una gestión </a:t>
            </a:r>
            <a:r>
              <a:rPr lang="es-MX" sz="1600" dirty="0" err="1"/>
              <a:t>multiempresa</a:t>
            </a:r>
            <a:r>
              <a:rPr lang="es-MX" sz="1600" dirty="0"/>
              <a:t> y </a:t>
            </a:r>
            <a:r>
              <a:rPr lang="es-MX" sz="1600" dirty="0" err="1"/>
              <a:t>multigrupo</a:t>
            </a:r>
            <a:r>
              <a:rPr lang="es-MX" sz="1600" dirty="0"/>
              <a:t> en un entorno multinacional, permitiendo vistas individuales y consolidadas de las diferentes contabilidades y la conversión de contabilidades entre empresas de diferentes países.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>
              <a:latin typeface="+mn-lt"/>
              <a:cs typeface="+mn-cs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 l="3593" t="8485" r="73717" b="72812"/>
          <a:stretch>
            <a:fillRect/>
          </a:stretch>
        </p:blipFill>
        <p:spPr bwMode="auto">
          <a:xfrm>
            <a:off x="5219700" y="2492375"/>
            <a:ext cx="2952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220072" y="3861048"/>
            <a:ext cx="29523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BAS FIN</a:t>
            </a:r>
            <a:endParaRPr lang="es-MX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___________________________ </a:t>
            </a:r>
            <a:endParaRPr lang="es-MX" sz="4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543050"/>
            <a:ext cx="4475163" cy="4624388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Descripción del Producto: BAS HRD</a:t>
            </a:r>
            <a:r>
              <a:rPr lang="es-MX" sz="1600" dirty="0"/>
              <a:t>, proporciona una solución orientada a los responsables de Recursos Humanos de las Empresa para la gestión de su trabajo diario, con una amplia funcionalidad y servicios. Perfectamente adaptada a los requerimientos legales y funcionales cambiantes de las empresas.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Tiempo promedio de implantación: </a:t>
            </a:r>
            <a:r>
              <a:rPr lang="es-MX" sz="1600" dirty="0"/>
              <a:t>Rápida</a:t>
            </a:r>
            <a:r>
              <a:rPr lang="es-MX" sz="1600" b="1" dirty="0"/>
              <a:t> </a:t>
            </a: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Empresas a las cuales se orienta:</a:t>
            </a:r>
            <a:r>
              <a:rPr lang="es-MX" sz="1600" dirty="0"/>
              <a:t> </a:t>
            </a:r>
            <a:r>
              <a:rPr lang="es-MX" sz="1600" dirty="0" err="1"/>
              <a:t>PyMEs</a:t>
            </a: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Clasificación:</a:t>
            </a:r>
            <a:r>
              <a:rPr lang="es-MX" sz="1600" dirty="0"/>
              <a:t> ERP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Ventajas del Producto: </a:t>
            </a:r>
            <a:r>
              <a:rPr lang="es-MX" sz="1600" dirty="0"/>
              <a:t>El módulo de </a:t>
            </a:r>
            <a:r>
              <a:rPr lang="es-MX" sz="1600" b="1" dirty="0"/>
              <a:t>Evaluación</a:t>
            </a:r>
            <a:r>
              <a:rPr lang="es-MX" sz="1600" dirty="0"/>
              <a:t> de BAS HRD permite diseñar y planificar las diferentes evaluaciones; Evaluación del desempeño, Evaluación </a:t>
            </a:r>
            <a:r>
              <a:rPr lang="es-MX" sz="1600" dirty="0" err="1"/>
              <a:t>Feedback</a:t>
            </a:r>
            <a:r>
              <a:rPr lang="es-MX" sz="1600" dirty="0"/>
              <a:t> 360° y Evaluación de Clima.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>
              <a:latin typeface="+mn-lt"/>
              <a:cs typeface="+mn-cs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 l="3593" t="8485" r="73717" b="72812"/>
          <a:stretch>
            <a:fillRect/>
          </a:stretch>
        </p:blipFill>
        <p:spPr bwMode="auto">
          <a:xfrm>
            <a:off x="5219700" y="2492375"/>
            <a:ext cx="2952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220072" y="3861048"/>
            <a:ext cx="29523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BAS HRD</a:t>
            </a:r>
            <a:endParaRPr lang="es-MX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___________________________ </a:t>
            </a:r>
            <a:endParaRPr lang="es-MX" sz="4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68313" y="1268413"/>
            <a:ext cx="4473575" cy="4624387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Descripción del Producto: BAS PPA</a:t>
            </a:r>
            <a:r>
              <a:rPr lang="es-MX" sz="1600" dirty="0"/>
              <a:t> es un Sistema diseñado por especialistas en las nuevas técnicas de gestión de los Recursos Humanos con unos modos de operación totalmente adaptados, capaz de soportar fácilmente problemáticas complejas y altos volúmenes de datos, con las ventajas que conlleva una fácil implantación.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Tiempo promedio de implantación: </a:t>
            </a:r>
            <a:r>
              <a:rPr lang="es-MX" sz="1600" dirty="0"/>
              <a:t>Rápida</a:t>
            </a:r>
            <a:r>
              <a:rPr lang="es-MX" sz="1600" b="1" dirty="0"/>
              <a:t> </a:t>
            </a: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Empresas a las cuales se orienta:</a:t>
            </a:r>
            <a:r>
              <a:rPr lang="es-MX" sz="1600" dirty="0"/>
              <a:t> </a:t>
            </a:r>
            <a:r>
              <a:rPr lang="es-MX" sz="1600" dirty="0" err="1"/>
              <a:t>PyMEs</a:t>
            </a: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Clasificación:</a:t>
            </a:r>
            <a:r>
              <a:rPr lang="es-MX" sz="1600" dirty="0"/>
              <a:t> ERP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Ventajas del Producto: </a:t>
            </a:r>
            <a:r>
              <a:rPr lang="es-MX" sz="1600" dirty="0"/>
              <a:t>La Gestión de la Estructura Organizativa de BAS PPA nos da la posibilidad de obtener diferentes visiones organizacionales; Departamental, Geográfica</a:t>
            </a:r>
            <a:r>
              <a:rPr lang="es-MX" altLang="zh-TW" sz="1600" dirty="0"/>
              <a:t> y </a:t>
            </a:r>
            <a:r>
              <a:rPr lang="es-MX" sz="1600" dirty="0"/>
              <a:t>Funcional.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>
              <a:latin typeface="+mn-lt"/>
              <a:cs typeface="+mn-cs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 l="3593" t="8485" r="73717" b="72812"/>
          <a:stretch>
            <a:fillRect/>
          </a:stretch>
        </p:blipFill>
        <p:spPr bwMode="auto">
          <a:xfrm>
            <a:off x="5219700" y="2492375"/>
            <a:ext cx="2952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220072" y="3861048"/>
            <a:ext cx="29523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BAS PPA</a:t>
            </a:r>
            <a:endParaRPr lang="es-MX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___________________________ </a:t>
            </a:r>
            <a:endParaRPr lang="es-MX" sz="4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543050"/>
            <a:ext cx="4475163" cy="4624388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Descripción del Producto: BAS B2E</a:t>
            </a:r>
            <a:r>
              <a:rPr lang="es-MX" sz="1600" dirty="0"/>
              <a:t> proporciona una solución orientada a la mejora de la comunicación entre la empresa y sus empleados. Donde cada trabajador tiene acceso a sus datos, permitiendo una interacción con el resto de la organización mediante documentos y flujos de trabajo.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Tiempo promedio de implantación: </a:t>
            </a:r>
            <a:r>
              <a:rPr lang="es-MX" sz="1600" dirty="0"/>
              <a:t>Rápida</a:t>
            </a:r>
            <a:r>
              <a:rPr lang="es-MX" sz="1600" b="1" dirty="0"/>
              <a:t> </a:t>
            </a: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Empresas a las cuales se orienta:</a:t>
            </a:r>
            <a:r>
              <a:rPr lang="es-MX" sz="1600" dirty="0"/>
              <a:t> </a:t>
            </a:r>
            <a:r>
              <a:rPr lang="es-MX" sz="1600" dirty="0" err="1"/>
              <a:t>PyMEs</a:t>
            </a: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Clasificación:</a:t>
            </a:r>
            <a:r>
              <a:rPr lang="es-MX" sz="1600" dirty="0"/>
              <a:t> ERP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Ventajas del Producto:  </a:t>
            </a:r>
            <a:r>
              <a:rPr lang="es-MX" sz="1600" dirty="0"/>
              <a:t>Gestión de la Comunicación, Gestión del Autoservicio y Portal del Manager.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>
              <a:latin typeface="+mn-lt"/>
              <a:cs typeface="+mn-cs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 l="3593" t="8485" r="73717" b="72812"/>
          <a:stretch>
            <a:fillRect/>
          </a:stretch>
        </p:blipFill>
        <p:spPr bwMode="auto">
          <a:xfrm>
            <a:off x="5219700" y="2420938"/>
            <a:ext cx="2952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220072" y="3789040"/>
            <a:ext cx="29523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BAS B2E</a:t>
            </a:r>
            <a:endParaRPr lang="es-MX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500563" cy="51847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Descripción del Producto: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Tiempo promedio de implantación: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Empresas a las cuales se orienta:</a:t>
            </a:r>
            <a:endParaRPr lang="es-MX" sz="1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Clasificación: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Ventajas del Producto:</a:t>
            </a:r>
          </a:p>
          <a:p>
            <a:endParaRPr lang="es-MX" sz="1600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195513" y="333375"/>
            <a:ext cx="4679950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chemeClr val="tx1"/>
                </a:solidFill>
              </a:rPr>
              <a:t>CRESWIN</a:t>
            </a:r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rcRect l="63546" t="37280" r="14827" b="24671"/>
          <a:stretch>
            <a:fillRect/>
          </a:stretch>
        </p:blipFill>
        <p:spPr bwMode="auto">
          <a:xfrm rot="20635552">
            <a:off x="5755676" y="2069643"/>
            <a:ext cx="2520280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___________________________ </a:t>
            </a:r>
            <a:endParaRPr lang="es-MX" sz="4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8313" y="1268413"/>
            <a:ext cx="4473575" cy="4624387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Descripción del Producto: BAS SVM</a:t>
            </a:r>
            <a:r>
              <a:rPr lang="es-MX" sz="1600" dirty="0"/>
              <a:t> nace orientado a Servicios donde el principal protagonista en el producto ofertado es el personal que ejecuta el servicio y los recursos materiales adicionales que pueden necesitarse.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Tiempo promedio de implantación: </a:t>
            </a:r>
            <a:r>
              <a:rPr lang="es-MX" sz="1600" dirty="0"/>
              <a:t>Rápida</a:t>
            </a:r>
            <a:r>
              <a:rPr lang="es-MX" sz="1600" b="1" dirty="0"/>
              <a:t> </a:t>
            </a: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Empresas a las cuales se orienta:</a:t>
            </a:r>
            <a:r>
              <a:rPr lang="es-MX" sz="1600" dirty="0"/>
              <a:t> </a:t>
            </a:r>
            <a:r>
              <a:rPr lang="es-MX" sz="1600" dirty="0" err="1"/>
              <a:t>PyMEs</a:t>
            </a: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Clasificación:</a:t>
            </a:r>
            <a:r>
              <a:rPr lang="es-MX" sz="1600" dirty="0"/>
              <a:t> ERP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Ventajas del Producto:</a:t>
            </a:r>
            <a:r>
              <a:rPr lang="es-MX" sz="1600" dirty="0"/>
              <a:t> Trabaja bajo la filosofía de ofertas, pedidos, contratos a clientes donde es necesario controlar partes de trabajo y recursos materiales invertidos, diferenciando en todo momento qué pagar al trabajador y qué cobrar al cliente. E incorpora la gestión de Cartera de los Clientes tras el proceso de Facturación.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>
              <a:latin typeface="+mn-lt"/>
              <a:cs typeface="+mn-cs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 l="3593" t="8485" r="73717" b="72812"/>
          <a:stretch>
            <a:fillRect/>
          </a:stretch>
        </p:blipFill>
        <p:spPr bwMode="auto">
          <a:xfrm>
            <a:off x="5219700" y="2636838"/>
            <a:ext cx="2952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220072" y="4006805"/>
            <a:ext cx="29523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BAS SVM</a:t>
            </a:r>
            <a:endParaRPr lang="es-MX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___________________________ </a:t>
            </a:r>
            <a:endParaRPr lang="es-MX" sz="4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323850" y="1038225"/>
            <a:ext cx="4475163" cy="462280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Descripción del Producto: BAS MRE </a:t>
            </a:r>
            <a:r>
              <a:rPr lang="es-MX" sz="1600" dirty="0"/>
              <a:t>(Management </a:t>
            </a:r>
            <a:r>
              <a:rPr lang="es-MX" sz="1600" dirty="0" err="1"/>
              <a:t>renewable</a:t>
            </a:r>
            <a:r>
              <a:rPr lang="es-MX" sz="1600" dirty="0"/>
              <a:t> </a:t>
            </a:r>
            <a:r>
              <a:rPr lang="es-MX" sz="1600" dirty="0" err="1"/>
              <a:t>energy</a:t>
            </a:r>
            <a:r>
              <a:rPr lang="es-MX" sz="1600" dirty="0"/>
              <a:t>) es un sistema inteligente multicanal para la gestión y monitorización remota de Plantas Solares Fotovoltaicas, que permite conseguir un salto cualitativo y cuantitativo en su capacidad, eficiencia, seguridad y nivel de servicio.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Tiempo promedio de implantación: </a:t>
            </a:r>
            <a:r>
              <a:rPr lang="es-MX" sz="1600" dirty="0"/>
              <a:t>Rápida</a:t>
            </a:r>
            <a:r>
              <a:rPr lang="es-MX" sz="1600" b="1" dirty="0"/>
              <a:t> </a:t>
            </a: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Empresas a las cuales se orienta:</a:t>
            </a:r>
            <a:r>
              <a:rPr lang="es-MX" sz="1600" dirty="0"/>
              <a:t> Plantas Solares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Clasificación:</a:t>
            </a:r>
            <a:r>
              <a:rPr lang="es-MX" sz="1600" dirty="0"/>
              <a:t> ERP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Ventajas del Producto:</a:t>
            </a:r>
            <a:r>
              <a:rPr lang="es-MX" sz="1600" dirty="0"/>
              <a:t> Es un sistema escalable, Minimiza el trabajo a realizar en la gestión para optimizar tiempos y costes, automatizando los procesos y control de la instalación, Dota a la instalación de un entorno tecnológico de vanguardia, Permite la monitorización y acceso a la información desde dispositivos, desde un interface Web.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>
              <a:latin typeface="+mn-lt"/>
              <a:cs typeface="+mn-cs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 l="3593" t="8485" r="73717" b="72812"/>
          <a:stretch>
            <a:fillRect/>
          </a:stretch>
        </p:blipFill>
        <p:spPr bwMode="auto">
          <a:xfrm>
            <a:off x="5219700" y="2636838"/>
            <a:ext cx="2952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220072" y="4006805"/>
            <a:ext cx="29523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BAS MRE</a:t>
            </a:r>
            <a:endParaRPr lang="es-MX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___________________________ </a:t>
            </a:r>
            <a:endParaRPr lang="es-MX" sz="4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543050"/>
            <a:ext cx="4475163" cy="4624388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Descripción del Producto: BAS BPMS</a:t>
            </a:r>
            <a:r>
              <a:rPr lang="es-MX" sz="1600" dirty="0"/>
              <a:t> tiene como objetivo servir de soporte a la implantación de procedimientos/procesos en una organización, automatizando la secuencia de acciones por actores, actividades o tareas de un determinado proceso, incluyendo el seguimiento del estado de cada una de sus etapas y la aportación de las herramientas necesarias para gestionarlo.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Tiempo promedio de implantación: </a:t>
            </a:r>
            <a:r>
              <a:rPr lang="es-MX" sz="1600" dirty="0"/>
              <a:t>Rápida</a:t>
            </a:r>
            <a:r>
              <a:rPr lang="es-MX" sz="1600" b="1" dirty="0"/>
              <a:t> </a:t>
            </a: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Empresas a las cuales se orienta:</a:t>
            </a:r>
            <a:r>
              <a:rPr lang="es-MX" sz="1600" dirty="0"/>
              <a:t> </a:t>
            </a:r>
            <a:r>
              <a:rPr lang="es-MX" sz="1600" dirty="0" err="1"/>
              <a:t>PyMEs</a:t>
            </a: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Clasificación:</a:t>
            </a:r>
            <a:r>
              <a:rPr lang="es-MX" sz="1600" dirty="0"/>
              <a:t> ERP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1600" b="1" dirty="0"/>
              <a:t>Ventajas del Producto</a:t>
            </a:r>
            <a:r>
              <a:rPr lang="es-MX" sz="1600" dirty="0"/>
              <a:t>: Motor de </a:t>
            </a:r>
            <a:r>
              <a:rPr lang="es-MX" sz="1600" dirty="0" err="1"/>
              <a:t>WorkFlow</a:t>
            </a:r>
            <a:r>
              <a:rPr lang="es-MX" sz="1600" dirty="0"/>
              <a:t>, entorno de Modelado y diseño, y Entorno de ejecución.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1600" dirty="0">
              <a:latin typeface="+mn-lt"/>
              <a:cs typeface="+mn-cs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 l="3593" t="8485" r="73717" b="72812"/>
          <a:stretch>
            <a:fillRect/>
          </a:stretch>
        </p:blipFill>
        <p:spPr bwMode="auto">
          <a:xfrm>
            <a:off x="5219700" y="2565400"/>
            <a:ext cx="2952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220072" y="3934797"/>
            <a:ext cx="29523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BAS BPMS</a:t>
            </a:r>
            <a:endParaRPr lang="es-MX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2 Marcador de contenido"/>
          <p:cNvSpPr>
            <a:spLocks noGrp="1"/>
          </p:cNvSpPr>
          <p:nvPr>
            <p:ph sz="half" idx="1"/>
          </p:nvPr>
        </p:nvSpPr>
        <p:spPr>
          <a:xfrm>
            <a:off x="395288" y="1196975"/>
            <a:ext cx="4681537" cy="5184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Descripción del Producto</a:t>
            </a:r>
            <a:r>
              <a:rPr lang="es-MX" sz="1600" b="1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Tiempo </a:t>
            </a:r>
            <a:r>
              <a:rPr lang="es-MX" sz="1600" b="1" dirty="0" smtClean="0"/>
              <a:t>promedio de implantación</a:t>
            </a:r>
            <a:r>
              <a:rPr lang="es-MX" sz="1600" b="1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Empresas </a:t>
            </a:r>
            <a:r>
              <a:rPr lang="es-MX" sz="1600" b="1" dirty="0" smtClean="0"/>
              <a:t>a las cuales se orienta:</a:t>
            </a:r>
            <a:endParaRPr lang="es-MX" sz="1600" dirty="0" smtClean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Clasificación: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Ventajas del Producto</a:t>
            </a:r>
            <a:r>
              <a:rPr lang="es-MX" sz="1600" b="1" dirty="0" smtClean="0"/>
              <a:t>:</a:t>
            </a:r>
            <a:endParaRPr lang="es-MX" sz="1600" b="1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2843213" y="476250"/>
            <a:ext cx="3959225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tx1"/>
                </a:solidFill>
              </a:rPr>
              <a:t>SOLGENIA</a:t>
            </a:r>
            <a:r>
              <a:rPr lang="es-MX" sz="2400" dirty="0"/>
              <a:t> </a:t>
            </a:r>
            <a:r>
              <a:rPr lang="es-MX" sz="2400" b="1" dirty="0">
                <a:solidFill>
                  <a:schemeClr val="tx1"/>
                </a:solidFill>
              </a:rPr>
              <a:t>SE7EN / GENIAL BOX</a:t>
            </a:r>
          </a:p>
        </p:txBody>
      </p:sp>
      <p:pic>
        <p:nvPicPr>
          <p:cNvPr id="5124" name="9 Imagen"/>
          <p:cNvPicPr>
            <a:picLocks noChangeAspect="1" noChangeArrowheads="1"/>
          </p:cNvPicPr>
          <p:nvPr/>
        </p:nvPicPr>
        <p:blipFill>
          <a:blip r:embed="rId3" cstate="print"/>
          <a:srcRect l="63446" t="39548" r="8820" b="11082"/>
          <a:stretch>
            <a:fillRect/>
          </a:stretch>
        </p:blipFill>
        <p:spPr bwMode="auto">
          <a:xfrm rot="-561227">
            <a:off x="5783263" y="2492375"/>
            <a:ext cx="2573337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809625"/>
            <a:ext cx="4681537" cy="6048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Descripción del Producto: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Tiempo promedio de implantación: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Empresas a las cuales se orienta:</a:t>
            </a:r>
            <a:endParaRPr lang="es-MX" sz="1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Clasificación: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Ventajas del Producto: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843213" y="404813"/>
            <a:ext cx="3816350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solidFill>
                  <a:schemeClr val="tx1"/>
                </a:solidFill>
              </a:rPr>
              <a:t>QAD Enterprise </a:t>
            </a:r>
            <a:r>
              <a:rPr lang="es-MX" sz="2400" dirty="0" err="1">
                <a:solidFill>
                  <a:schemeClr val="tx1"/>
                </a:solidFill>
              </a:rPr>
              <a:t>Applications</a:t>
            </a:r>
            <a:r>
              <a:rPr lang="es-MX" sz="2400" dirty="0">
                <a:solidFill>
                  <a:schemeClr val="tx1"/>
                </a:solidFill>
              </a:rPr>
              <a:t> 2007 </a:t>
            </a:r>
          </a:p>
        </p:txBody>
      </p:sp>
      <p:pic>
        <p:nvPicPr>
          <p:cNvPr id="6148" name="10 Imagen"/>
          <p:cNvPicPr>
            <a:picLocks noChangeAspect="1" noChangeArrowheads="1"/>
          </p:cNvPicPr>
          <p:nvPr/>
        </p:nvPicPr>
        <p:blipFill>
          <a:blip r:embed="rId3" cstate="print"/>
          <a:srcRect l="65005" t="46095" r="12772" b="15366"/>
          <a:stretch>
            <a:fillRect/>
          </a:stretch>
        </p:blipFill>
        <p:spPr bwMode="auto">
          <a:xfrm rot="1057824">
            <a:off x="5619750" y="2478088"/>
            <a:ext cx="2819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809625"/>
            <a:ext cx="4681538" cy="60483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Descripción del Producto: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Tiempo promedio de implantación: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Empresas a las cuales se orienta:</a:t>
            </a:r>
            <a:endParaRPr lang="es-MX" sz="1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Clasificación: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Ventajas del Producto: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132138" y="404813"/>
            <a:ext cx="3816350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tx1"/>
                </a:solidFill>
              </a:rPr>
              <a:t>DYNAMICS SL </a:t>
            </a:r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rcRect l="68124" t="53149" r="10368" b="10455"/>
          <a:stretch>
            <a:fillRect/>
          </a:stretch>
        </p:blipFill>
        <p:spPr bwMode="auto">
          <a:xfrm rot="20891240">
            <a:off x="5593999" y="2011637"/>
            <a:ext cx="3312368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681538" cy="53276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Descripción del Producto: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Tiempo promedio de implantación: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Empresas a las cuales se orienta:</a:t>
            </a:r>
            <a:endParaRPr lang="es-MX" sz="1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Clasificación: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Ventajas del Producto: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411413" y="404813"/>
            <a:ext cx="381635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tx1"/>
                </a:solidFill>
              </a:rPr>
              <a:t>SAP BUSSINES ONE </a:t>
            </a:r>
          </a:p>
        </p:txBody>
      </p:sp>
      <p:pic>
        <p:nvPicPr>
          <p:cNvPr id="8199" name="Picture 2" descr="http://t3.gstatic.com/images?q=tbn:ANd9GcQSmYqeyudiOKLfU6IQQ_yDHu2PRDqSfNHaoFP2wI_GWTl6Uh_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90863">
            <a:off x="5528342" y="2723976"/>
            <a:ext cx="3313999" cy="1028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Marcador de contenido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681538" cy="53276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Descripción del Producto: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Tiempo promedio de implantación: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Empresas a las cuales se orienta:</a:t>
            </a:r>
            <a:endParaRPr lang="es-MX" sz="1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Clasificación: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Ventajas del Producto: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411413" y="260350"/>
            <a:ext cx="381635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tx1"/>
                </a:solidFill>
              </a:rPr>
              <a:t> INTELISIS ERP</a:t>
            </a:r>
          </a:p>
        </p:txBody>
      </p:sp>
      <p:pic>
        <p:nvPicPr>
          <p:cNvPr id="9220" name="9 Imagen"/>
          <p:cNvPicPr>
            <a:picLocks noChangeAspect="1" noChangeArrowheads="1"/>
          </p:cNvPicPr>
          <p:nvPr/>
        </p:nvPicPr>
        <p:blipFill>
          <a:blip r:embed="rId3" cstate="print"/>
          <a:srcRect l="65147" t="26448" r="10229" b="30479"/>
          <a:stretch>
            <a:fillRect/>
          </a:stretch>
        </p:blipFill>
        <p:spPr bwMode="auto">
          <a:xfrm rot="-718759">
            <a:off x="6064250" y="2268538"/>
            <a:ext cx="23622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679950" cy="48958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Descripción del Producto: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Tiempo promedio de implantación: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Empresas a las cuales se orienta:</a:t>
            </a:r>
            <a:endParaRPr lang="es-MX" sz="1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Clasificación: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MX" sz="1600" dirty="0" smtClean="0"/>
              <a:t>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600" b="1" dirty="0" smtClean="0"/>
              <a:t>Ventajas del Producto: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411413" y="404813"/>
            <a:ext cx="381635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tx1"/>
                </a:solidFill>
              </a:rPr>
              <a:t>SAP ALL IN ONE</a:t>
            </a:r>
          </a:p>
        </p:txBody>
      </p:sp>
      <p:pic>
        <p:nvPicPr>
          <p:cNvPr id="10247" name="Picture 2" descr="http://t3.gstatic.com/images?q=tbn:ANd9GcSEDBPWYERlZDCbPpf8JgNjpQCCpt8LV5yReYt_sUbi6arIPq38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4313">
            <a:off x="5321305" y="3605693"/>
            <a:ext cx="2957786" cy="2399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1640</Words>
  <Application>Microsoft Office PowerPoint</Application>
  <PresentationFormat>Presentación en pantalla (4:3)</PresentationFormat>
  <Paragraphs>301</Paragraphs>
  <Slides>32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Arial</vt:lpstr>
      <vt:lpstr>Calibri</vt:lpstr>
      <vt:lpstr>新細明體</vt:lpstr>
      <vt:lpstr>Tema de Office</vt:lpstr>
      <vt:lpstr>Comparación  de  ERPs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KEPLER  </vt:lpstr>
      <vt:lpstr>Openbravo</vt:lpstr>
      <vt:lpstr>SAP BO </vt:lpstr>
      <vt:lpstr>Diapositiva 17</vt:lpstr>
      <vt:lpstr>Diapositiva 18</vt:lpstr>
      <vt:lpstr>Diapositiva 19</vt:lpstr>
      <vt:lpstr>Diapositiva 20</vt:lpstr>
      <vt:lpstr>BAS Y SU DERIVACION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___________________________</dc:title>
  <dc:creator>LOPEZ</dc:creator>
  <cp:lastModifiedBy>QPS</cp:lastModifiedBy>
  <cp:revision>72</cp:revision>
  <dcterms:created xsi:type="dcterms:W3CDTF">2011-11-09T23:05:38Z</dcterms:created>
  <dcterms:modified xsi:type="dcterms:W3CDTF">2014-08-27T22:45:34Z</dcterms:modified>
</cp:coreProperties>
</file>