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7657" y="0"/>
            <a:ext cx="52763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1038"/>
            <a:ext cx="4953000" cy="2193831"/>
          </a:xfrm>
        </p:spPr>
        <p:txBody>
          <a:bodyPr anchor="b" anchorCtr="0">
            <a:normAutofit/>
            <a:scene3d>
              <a:camera prst="orthographicFront"/>
              <a:lightRig rig="balanced" dir="t"/>
            </a:scene3d>
          </a:bodyPr>
          <a:lstStyle>
            <a:lvl1pPr algn="ctr">
              <a:defRPr sz="4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04618"/>
            <a:ext cx="5715000" cy="1413475"/>
          </a:xfrm>
        </p:spPr>
        <p:txBody>
          <a:bodyPr>
            <a:normAutofit/>
            <a:scene3d>
              <a:camera prst="orthographicFront"/>
              <a:lightRig rig="twoPt" dir="t"/>
            </a:scene3d>
          </a:bodyPr>
          <a:lstStyle>
            <a:lvl1pPr marL="0" indent="0" algn="l">
              <a:buNone/>
              <a:defRPr sz="3200" b="1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6021-7C7D-46DC-924C-377720B4246C}" type="datetimeFigureOut">
              <a:rPr lang="es-MX" smtClean="0"/>
              <a:pPr/>
              <a:t>15/06/2010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C166-CAB5-4208-9A4F-B17142199A5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6021-7C7D-46DC-924C-377720B4246C}" type="datetimeFigureOut">
              <a:rPr lang="es-MX" smtClean="0"/>
              <a:pPr/>
              <a:t>15/06/2010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C166-CAB5-4208-9A4F-B17142199A5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1"/>
            <a:ext cx="1676400" cy="5075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5867400" cy="5075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6021-7C7D-46DC-924C-377720B4246C}" type="datetimeFigureOut">
              <a:rPr lang="es-MX" smtClean="0"/>
              <a:pPr/>
              <a:t>15/06/2010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C166-CAB5-4208-9A4F-B17142199A5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936376"/>
            <a:ext cx="8072494" cy="4207267"/>
          </a:xfrm>
        </p:spPr>
        <p:txBody>
          <a:bodyPr anchor="ctr">
            <a:normAutofit/>
          </a:bodyPr>
          <a:lstStyle>
            <a:lvl1pPr indent="0">
              <a:buNone/>
              <a:defRPr sz="3200"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  <a:lvl2pPr indent="0">
              <a:buNone/>
              <a:defRPr sz="2800"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2pPr>
            <a:lvl3pPr indent="0">
              <a:buNone/>
              <a:defRPr sz="2800"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3pPr>
            <a:lvl4pPr indent="0">
              <a:buNone/>
              <a:defRPr sz="2800"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4pPr>
            <a:lvl5pPr indent="0">
              <a:buNone/>
              <a:defRPr sz="2800"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6021-7C7D-46DC-924C-377720B4246C}" type="datetimeFigureOut">
              <a:rPr lang="es-MX" smtClean="0"/>
              <a:pPr/>
              <a:t>15/06/2010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C166-CAB5-4208-9A4F-B17142199A5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2590800"/>
            <a:ext cx="5943600" cy="1447800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balanced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900" y="4038601"/>
            <a:ext cx="5943600" cy="11430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woPt" dir="t"/>
            </a:scene3d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80000"/>
              <a:buFont typeface="Wingdings" pitchFamily="2" charset="2"/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6021-7C7D-46DC-924C-377720B4246C}" type="datetimeFigureOut">
              <a:rPr lang="es-MX" smtClean="0"/>
              <a:pPr/>
              <a:t>15/06/2010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C166-CAB5-4208-9A4F-B17142199A57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9" name="Picture 8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Font typeface="Wingdings" pitchFamily="2" charset="2"/>
              <a:buChar char="Ë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6021-7C7D-46DC-924C-377720B4246C}" type="datetimeFigureOut">
              <a:rPr lang="es-MX" smtClean="0"/>
              <a:pPr/>
              <a:t>15/06/2010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C166-CAB5-4208-9A4F-B17142199A5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6021-7C7D-46DC-924C-377720B4246C}" type="datetimeFigureOut">
              <a:rPr lang="es-MX" smtClean="0"/>
              <a:pPr/>
              <a:t>15/06/2010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C166-CAB5-4208-9A4F-B17142199A5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6021-7C7D-46DC-924C-377720B4246C}" type="datetimeFigureOut">
              <a:rPr lang="es-MX" smtClean="0"/>
              <a:pPr/>
              <a:t>15/06/2010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C166-CAB5-4208-9A4F-B17142199A5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6021-7C7D-46DC-924C-377720B4246C}" type="datetimeFigureOut">
              <a:rPr lang="es-MX" smtClean="0"/>
              <a:pPr/>
              <a:t>15/06/2010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C166-CAB5-4208-9A4F-B17142199A57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5" name="Picture 4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6750"/>
          </a:xfrm>
        </p:spPr>
        <p:txBody>
          <a:bodyPr anchor="ctr" anchorCtr="0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38200"/>
            <a:ext cx="3657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9"/>
            <a:ext cx="2703513" cy="26368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6021-7C7D-46DC-924C-377720B4246C}" type="datetimeFigureOut">
              <a:rPr lang="es-MX" smtClean="0"/>
              <a:pPr/>
              <a:t>15/06/2010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C166-CAB5-4208-9A4F-B17142199A5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93675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38200"/>
            <a:ext cx="3657600" cy="4572000"/>
          </a:xfrm>
          <a:prstGeom prst="rect">
            <a:avLst/>
          </a:prstGeom>
          <a:ln>
            <a:noFill/>
          </a:ln>
          <a:effectLst>
            <a:reflection blurRad="42700" stA="30000" endPos="20000" dist="40000" dir="5400000" sy="-100000" algn="bl" rotWithShape="0"/>
          </a:effectLst>
          <a:scene3d>
            <a:camera prst="perspectiveContrastingLeftFacing">
              <a:rot lat="295432" lon="20402243" rev="5222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8"/>
            <a:ext cx="2703512" cy="26368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6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6021-7C7D-46DC-924C-377720B4246C}" type="datetimeFigureOut">
              <a:rPr lang="es-MX" smtClean="0"/>
              <a:pPr/>
              <a:t>15/06/2010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C166-CAB5-4208-9A4F-B17142199A5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936377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99156021-7C7D-46DC-924C-377720B4246C}" type="datetimeFigureOut">
              <a:rPr lang="es-MX" smtClean="0"/>
              <a:pPr/>
              <a:t>15/06/2010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1F7FC166-CAB5-4208-9A4F-B17142199A57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8" name="Picture 7" descr="dandelion.png"/>
          <p:cNvPicPr>
            <a:picLocks noChangeAspect="1"/>
          </p:cNvPicPr>
          <p:nvPr/>
        </p:nvPicPr>
        <p:blipFill>
          <a:blip r:embed="rId13" cstate="print"/>
          <a:srcRect r="19766" b="20000"/>
          <a:stretch>
            <a:fillRect/>
          </a:stretch>
        </p:blipFill>
        <p:spPr>
          <a:xfrm>
            <a:off x="7772400" y="3200400"/>
            <a:ext cx="1371600" cy="3657600"/>
          </a:xfrm>
          <a:prstGeom prst="rect">
            <a:avLst/>
          </a:prstGeom>
        </p:spPr>
      </p:pic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14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 cap="none" spc="100" baseline="0">
          <a:solidFill>
            <a:schemeClr val="tx2"/>
          </a:solidFill>
          <a:effectLst>
            <a:outerShdw blurRad="127000" algn="ctr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600"/>
        </a:spcBef>
        <a:buSzPct val="80000"/>
        <a:buFont typeface="Wingdings" pitchFamily="2" charset="2"/>
        <a:buChar char="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774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057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339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62255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1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b="1" dirty="0" smtClean="0"/>
              <a:t>DISEÑO DE LA PROPUESTA DE INVESTIGACIÓN.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4500570"/>
            <a:ext cx="5715000" cy="1413475"/>
          </a:xfrm>
        </p:spPr>
        <p:txBody>
          <a:bodyPr/>
          <a:lstStyle/>
          <a:p>
            <a:r>
              <a:rPr lang="es-MX" dirty="0" smtClean="0"/>
              <a:t>1.3. Cronograma de actividades</a:t>
            </a:r>
          </a:p>
          <a:p>
            <a:r>
              <a:rPr lang="es-MX" dirty="0" smtClean="0"/>
              <a:t>        propuestas. </a:t>
            </a:r>
            <a:endParaRPr lang="es-MX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800" dirty="0" smtClean="0"/>
              <a:t>1.3. Cronograma de actividades</a:t>
            </a:r>
            <a:br>
              <a:rPr lang="es-MX" sz="4800" dirty="0" smtClean="0"/>
            </a:br>
            <a:r>
              <a:rPr lang="es-MX" sz="4800" dirty="0" smtClean="0"/>
              <a:t>        propuestas. </a:t>
            </a:r>
            <a:endParaRPr lang="es-MX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Es la relación de todas las actividades calendarizadas y secuenciales (cronograma) que se deben realizar para obtener lo que se propone en el proyecto; puede estar dividido en subprogramas. Para cada actividad se deben indicar el período de realización (inicio y término), la meta de la actividad (número de productos, tipo de servicio, duración y alcance, entre otros) y el nombre del responsable.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800" dirty="0" smtClean="0"/>
              <a:t>1.3. Cronograma de actividades</a:t>
            </a:r>
            <a:br>
              <a:rPr lang="es-MX" sz="4800" dirty="0" smtClean="0"/>
            </a:br>
            <a:r>
              <a:rPr lang="es-MX" sz="4800" dirty="0" smtClean="0"/>
              <a:t>        propuestas. </a:t>
            </a:r>
            <a:endParaRPr lang="es-MX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Si el programa no está sujeto a una fecha de inicio ya determinada, el calendario de las actividades del programa debe expresarse como cantidad en días o semanas, empezando por día 1, día 2, etc. o semana 1, semana 2.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800" dirty="0" smtClean="0"/>
              <a:t>1.3. Cronograma de actividades</a:t>
            </a:r>
            <a:br>
              <a:rPr lang="es-MX" sz="4800" dirty="0" smtClean="0"/>
            </a:br>
            <a:r>
              <a:rPr lang="es-MX" sz="4800" dirty="0" smtClean="0"/>
              <a:t>        propuestas. </a:t>
            </a:r>
            <a:endParaRPr lang="es-MX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400" dirty="0" smtClean="0"/>
              <a:t>Deben incluirse gráficas de programación como las de Gantt, a través de las cuales pueda mejorarse la evaluación del programa de trabajo.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1.3. Cronograma de actividades</a:t>
            </a:r>
            <a:br>
              <a:rPr lang="es-MX" dirty="0" smtClean="0"/>
            </a:br>
            <a:r>
              <a:rPr lang="es-MX" dirty="0" smtClean="0"/>
              <a:t>        propuestas.</a:t>
            </a:r>
            <a:endParaRPr lang="es-MX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98" y="1484785"/>
            <a:ext cx="6991118" cy="511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r">
  <a:themeElements>
    <a:clrScheme name="Air">
      <a:dk1>
        <a:sysClr val="windowText" lastClr="000000"/>
      </a:dk1>
      <a:lt1>
        <a:sysClr val="window" lastClr="FFFFFF"/>
      </a:lt1>
      <a:dk2>
        <a:srgbClr val="17375D"/>
      </a:dk2>
      <a:lt2>
        <a:srgbClr val="BEDBFE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B58900"/>
      </a:hlink>
      <a:folHlink>
        <a:srgbClr val="B55C39"/>
      </a:folHlink>
    </a:clrScheme>
    <a:fontScheme name="Air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i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35000">
              <a:schemeClr val="phClr">
                <a:tint val="50000"/>
                <a:satMod val="250000"/>
              </a:schemeClr>
            </a:gs>
            <a:gs pos="100000">
              <a:schemeClr val="phClr">
                <a:tint val="40000"/>
                <a:satMod val="350000"/>
              </a:schemeClr>
            </a:gs>
          </a:gsLst>
          <a:lin ang="87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50000"/>
                <a:satMod val="110000"/>
              </a:schemeClr>
              <a:schemeClr val="phClr">
                <a:tint val="70000"/>
                <a:satMod val="15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80000"/>
              <a:satMod val="11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5400" dir="5400000" rotWithShape="0">
              <a:srgbClr val="FFFFFF">
                <a:alpha val="50000"/>
              </a:srgbClr>
            </a:outerShdw>
            <a:reflection blurRad="63500" stA="20000" endPos="15000" dist="12700" dir="5400000" sy="-100000" rotWithShape="0"/>
          </a:effectLst>
        </a:effectStyle>
        <a:effectStyle>
          <a:effectLst>
            <a:reflection blurRad="127000" stA="25000" endPos="20000" dist="38100" dir="5400000" sy="-100000" rotWithShape="0"/>
          </a:effectLst>
          <a:scene3d>
            <a:camera prst="orthographicFront">
              <a:rot lat="0" lon="0" rev="0"/>
            </a:camera>
            <a:lightRig rig="balanced" dir="b">
              <a:rot lat="0" lon="0" rev="2700000"/>
            </a:lightRig>
          </a:scene3d>
          <a:sp3d>
            <a:bevelT w="381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  <a:gradFill rotWithShape="1">
          <a:gsLst>
            <a:gs pos="0">
              <a:schemeClr val="accent5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</Template>
  <TotalTime>9</TotalTime>
  <Words>175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Air</vt:lpstr>
      <vt:lpstr>1 DISEÑO DE LA PROPUESTA DE INVESTIGACIÓN.</vt:lpstr>
      <vt:lpstr>1.3. Cronograma de actividades         propuestas. </vt:lpstr>
      <vt:lpstr>1.3. Cronograma de actividades         propuestas. </vt:lpstr>
      <vt:lpstr>1.3. Cronograma de actividades         propuestas. </vt:lpstr>
      <vt:lpstr>1.3. Cronograma de actividades         propuestas.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LOPEZ</dc:creator>
  <cp:lastModifiedBy>LOPEZ</cp:lastModifiedBy>
  <cp:revision>6</cp:revision>
  <dcterms:created xsi:type="dcterms:W3CDTF">2010-06-11T03:21:11Z</dcterms:created>
  <dcterms:modified xsi:type="dcterms:W3CDTF">2010-06-16T01:28:55Z</dcterms:modified>
</cp:coreProperties>
</file>