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ir tit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67657" y="0"/>
            <a:ext cx="527634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51038"/>
            <a:ext cx="4953000" cy="2193831"/>
          </a:xfrm>
        </p:spPr>
        <p:txBody>
          <a:bodyPr anchor="b" anchorCtr="0">
            <a:normAutofit/>
            <a:scene3d>
              <a:camera prst="orthographicFront"/>
              <a:lightRig rig="balanced" dir="t"/>
            </a:scene3d>
          </a:bodyPr>
          <a:lstStyle>
            <a:lvl1pPr algn="ctr">
              <a:defRPr sz="4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04618"/>
            <a:ext cx="5715000" cy="1413475"/>
          </a:xfrm>
        </p:spPr>
        <p:txBody>
          <a:bodyPr>
            <a:normAutofit/>
            <a:scene3d>
              <a:camera prst="orthographicFront"/>
              <a:lightRig rig="twoPt" dir="t"/>
            </a:scene3d>
          </a:bodyPr>
          <a:lstStyle>
            <a:lvl1pPr marL="0" indent="0" algn="l">
              <a:buNone/>
              <a:defRPr sz="3200" b="1" kern="1200">
                <a:solidFill>
                  <a:schemeClr val="tx2"/>
                </a:solidFill>
                <a:effectLst>
                  <a:outerShdw blurRad="12700" dist="12700" dir="3000000" algn="ctr" rotWithShape="0">
                    <a:schemeClr val="bg1">
                      <a:lumMod val="85000"/>
                      <a:alpha val="6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6021-7C7D-46DC-924C-377720B4246C}" type="datetimeFigureOut">
              <a:rPr lang="es-MX" smtClean="0"/>
              <a:pPr/>
              <a:t>15/06/2010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C166-CAB5-4208-9A4F-B17142199A5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6021-7C7D-46DC-924C-377720B4246C}" type="datetimeFigureOut">
              <a:rPr lang="es-MX" smtClean="0"/>
              <a:pPr/>
              <a:t>15/06/2010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C166-CAB5-4208-9A4F-B17142199A5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762001"/>
            <a:ext cx="1676400" cy="5075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1"/>
            <a:ext cx="5867400" cy="50752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6021-7C7D-46DC-924C-377720B4246C}" type="datetimeFigureOut">
              <a:rPr lang="es-MX" smtClean="0"/>
              <a:pPr/>
              <a:t>15/06/2010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C166-CAB5-4208-9A4F-B17142199A5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936376"/>
            <a:ext cx="8072494" cy="4207267"/>
          </a:xfrm>
        </p:spPr>
        <p:txBody>
          <a:bodyPr anchor="ctr">
            <a:normAutofit/>
          </a:bodyPr>
          <a:lstStyle>
            <a:lvl1pPr indent="0">
              <a:buNone/>
              <a:defRPr sz="3200">
                <a:effectLst>
                  <a:glow rad="101600">
                    <a:schemeClr val="bg1">
                      <a:alpha val="60000"/>
                    </a:schemeClr>
                  </a:glow>
                </a:effectLst>
              </a:defRPr>
            </a:lvl1pPr>
            <a:lvl2pPr indent="0">
              <a:buNone/>
              <a:defRPr sz="2800">
                <a:effectLst>
                  <a:glow rad="101600">
                    <a:schemeClr val="bg1">
                      <a:alpha val="60000"/>
                    </a:schemeClr>
                  </a:glow>
                </a:effectLst>
              </a:defRPr>
            </a:lvl2pPr>
            <a:lvl3pPr indent="0">
              <a:buNone/>
              <a:defRPr sz="2800">
                <a:effectLst>
                  <a:glow rad="101600">
                    <a:schemeClr val="bg1">
                      <a:alpha val="60000"/>
                    </a:schemeClr>
                  </a:glow>
                </a:effectLst>
              </a:defRPr>
            </a:lvl3pPr>
            <a:lvl4pPr indent="0">
              <a:buNone/>
              <a:defRPr sz="2800">
                <a:effectLst>
                  <a:glow rad="101600">
                    <a:schemeClr val="bg1">
                      <a:alpha val="60000"/>
                    </a:schemeClr>
                  </a:glow>
                </a:effectLst>
              </a:defRPr>
            </a:lvl4pPr>
            <a:lvl5pPr indent="0">
              <a:buNone/>
              <a:defRPr sz="2800">
                <a:effectLst>
                  <a:glow rad="101600">
                    <a:schemeClr val="bg1">
                      <a:alpha val="60000"/>
                    </a:schemeClr>
                  </a:glow>
                </a:effectLst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6021-7C7D-46DC-924C-377720B4246C}" type="datetimeFigureOut">
              <a:rPr lang="es-MX" smtClean="0"/>
              <a:pPr/>
              <a:t>15/06/2010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C166-CAB5-4208-9A4F-B17142199A5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2900" y="2590800"/>
            <a:ext cx="5943600" cy="1447800"/>
          </a:xfr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balanced" dir="t"/>
            </a:scene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b="0" kern="1200" cap="none" spc="100" baseline="0">
                <a:solidFill>
                  <a:schemeClr val="tx2"/>
                </a:solidFill>
                <a:effectLst>
                  <a:outerShdw blurRad="127000" algn="ctr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2900" y="4038601"/>
            <a:ext cx="5943600" cy="1143000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twoPt" dir="t"/>
            </a:scene3d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600"/>
              </a:spcBef>
              <a:buSzPct val="80000"/>
              <a:buFont typeface="Wingdings" pitchFamily="2" charset="2"/>
              <a:buNone/>
              <a:defRPr sz="1800" b="0" kern="1200">
                <a:solidFill>
                  <a:schemeClr val="tx2"/>
                </a:solidFill>
                <a:effectLst>
                  <a:outerShdw blurRad="12700" dist="12700" dir="3000000" algn="ctr" rotWithShape="0">
                    <a:schemeClr val="bg1">
                      <a:lumMod val="85000"/>
                      <a:alpha val="6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6021-7C7D-46DC-924C-377720B4246C}" type="datetimeFigureOut">
              <a:rPr lang="es-MX" smtClean="0"/>
              <a:pPr/>
              <a:t>15/06/2010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C166-CAB5-4208-9A4F-B17142199A57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9" name="Picture 8" descr="Air title.png"/>
          <p:cNvPicPr>
            <a:picLocks noChangeAspect="1"/>
          </p:cNvPicPr>
          <p:nvPr/>
        </p:nvPicPr>
        <p:blipFill>
          <a:blip r:embed="rId2" cstate="print"/>
          <a:srcRect l="42293" t="29512" r="38657" b="34962"/>
          <a:stretch>
            <a:fillRect/>
          </a:stretch>
        </p:blipFill>
        <p:spPr>
          <a:xfrm>
            <a:off x="0" y="0"/>
            <a:ext cx="1475880" cy="35773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951039"/>
            <a:ext cx="2743200" cy="3886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buFont typeface="Wingdings" pitchFamily="2" charset="2"/>
              <a:buChar char="Ë"/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51039"/>
            <a:ext cx="2743200" cy="3886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6021-7C7D-46DC-924C-377720B4246C}" type="datetimeFigureOut">
              <a:rPr lang="es-MX" smtClean="0"/>
              <a:pPr/>
              <a:t>15/06/2010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C166-CAB5-4208-9A4F-B17142199A5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660619"/>
            <a:ext cx="2743200" cy="827087"/>
          </a:xfrm>
        </p:spPr>
        <p:txBody>
          <a:bodyPr anchor="ctr" anchorCtr="0"/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00" y="2667000"/>
            <a:ext cx="2743200" cy="3170238"/>
          </a:xfrm>
        </p:spPr>
        <p:txBody>
          <a:bodyPr>
            <a:normAutofit/>
          </a:bodyPr>
          <a:lstStyle>
            <a:lvl1pPr>
              <a:defRPr sz="1800" b="0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  <a:lvl5pPr>
              <a:defRPr sz="18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60619"/>
            <a:ext cx="2743200" cy="827087"/>
          </a:xfrm>
        </p:spPr>
        <p:txBody>
          <a:bodyPr anchor="ctr" anchorCtr="0"/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667000"/>
            <a:ext cx="2743200" cy="3170238"/>
          </a:xfrm>
        </p:spPr>
        <p:txBody>
          <a:bodyPr>
            <a:normAutofit/>
          </a:bodyPr>
          <a:lstStyle>
            <a:lvl1pPr>
              <a:defRPr sz="1800" b="0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  <a:lvl5pPr>
              <a:defRPr sz="18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6021-7C7D-46DC-924C-377720B4246C}" type="datetimeFigureOut">
              <a:rPr lang="es-MX" smtClean="0"/>
              <a:pPr/>
              <a:t>15/06/2010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C166-CAB5-4208-9A4F-B17142199A5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6021-7C7D-46DC-924C-377720B4246C}" type="datetimeFigureOut">
              <a:rPr lang="es-MX" smtClean="0"/>
              <a:pPr/>
              <a:t>15/06/2010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C166-CAB5-4208-9A4F-B17142199A5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6021-7C7D-46DC-924C-377720B4246C}" type="datetimeFigureOut">
              <a:rPr lang="es-MX" smtClean="0"/>
              <a:pPr/>
              <a:t>15/06/2010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C166-CAB5-4208-9A4F-B17142199A57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5" name="Picture 4" descr="Air title.png"/>
          <p:cNvPicPr>
            <a:picLocks noChangeAspect="1"/>
          </p:cNvPicPr>
          <p:nvPr/>
        </p:nvPicPr>
        <p:blipFill>
          <a:blip r:embed="rId2" cstate="print"/>
          <a:srcRect l="42293" t="29512" r="38657" b="34962"/>
          <a:stretch>
            <a:fillRect/>
          </a:stretch>
        </p:blipFill>
        <p:spPr>
          <a:xfrm>
            <a:off x="0" y="0"/>
            <a:ext cx="1475880" cy="35773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936750"/>
          </a:xfrm>
        </p:spPr>
        <p:txBody>
          <a:bodyPr anchor="ctr" anchorCtr="0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838200"/>
            <a:ext cx="36576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200399"/>
            <a:ext cx="2703513" cy="2636839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6021-7C7D-46DC-924C-377720B4246C}" type="datetimeFigureOut">
              <a:rPr lang="es-MX" smtClean="0"/>
              <a:pPr/>
              <a:t>15/06/2010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C166-CAB5-4208-9A4F-B17142199A5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2" cy="1936750"/>
          </a:xfr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cap="none" spc="100" baseline="0">
                <a:solidFill>
                  <a:schemeClr val="tx2"/>
                </a:solidFill>
                <a:effectLst>
                  <a:outerShdw blurRad="127000" algn="ctr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38200"/>
            <a:ext cx="3657600" cy="4572000"/>
          </a:xfrm>
          <a:prstGeom prst="rect">
            <a:avLst/>
          </a:prstGeom>
          <a:ln>
            <a:noFill/>
          </a:ln>
          <a:effectLst>
            <a:reflection blurRad="42700" stA="30000" endPos="20000" dist="40000" dir="5400000" sy="-100000" algn="bl" rotWithShape="0"/>
          </a:effectLst>
          <a:scene3d>
            <a:camera prst="perspectiveContrastingLeftFacing">
              <a:rot lat="295432" lon="20402243" rev="52222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200398"/>
            <a:ext cx="2703512" cy="263683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600"/>
              </a:spcBef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6021-7C7D-46DC-924C-377720B4246C}" type="datetimeFigureOut">
              <a:rPr lang="es-MX" smtClean="0"/>
              <a:pPr/>
              <a:t>15/06/2010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C166-CAB5-4208-9A4F-B17142199A5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936377"/>
            <a:ext cx="5943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kern="12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fld id="{99156021-7C7D-46DC-924C-377720B4246C}" type="datetimeFigureOut">
              <a:rPr lang="es-MX" smtClean="0"/>
              <a:pPr/>
              <a:t>15/06/2010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kern="12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kern="12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fld id="{1F7FC166-CAB5-4208-9A4F-B17142199A57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8" name="Picture 7" descr="dandelion.png"/>
          <p:cNvPicPr>
            <a:picLocks noChangeAspect="1"/>
          </p:cNvPicPr>
          <p:nvPr/>
        </p:nvPicPr>
        <p:blipFill>
          <a:blip r:embed="rId13" cstate="print"/>
          <a:srcRect r="19766" b="20000"/>
          <a:stretch>
            <a:fillRect/>
          </a:stretch>
        </p:blipFill>
        <p:spPr>
          <a:xfrm>
            <a:off x="7772400" y="3200400"/>
            <a:ext cx="1371600" cy="3657600"/>
          </a:xfrm>
          <a:prstGeom prst="rect">
            <a:avLst/>
          </a:prstGeom>
        </p:spPr>
      </p:pic>
      <p:pic>
        <p:nvPicPr>
          <p:cNvPr id="10" name="Picture 9" descr="Air title.png"/>
          <p:cNvPicPr>
            <a:picLocks noChangeAspect="1"/>
          </p:cNvPicPr>
          <p:nvPr/>
        </p:nvPicPr>
        <p:blipFill>
          <a:blip r:embed="rId14" cstate="print"/>
          <a:srcRect l="42293" t="29512" r="38657" b="34962"/>
          <a:stretch>
            <a:fillRect/>
          </a:stretch>
        </p:blipFill>
        <p:spPr>
          <a:xfrm>
            <a:off x="0" y="0"/>
            <a:ext cx="1475880" cy="35773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 cap="none" spc="100" baseline="0">
          <a:solidFill>
            <a:schemeClr val="tx2"/>
          </a:solidFill>
          <a:effectLst>
            <a:outerShdw blurRad="127000" algn="ctr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1600"/>
        </a:spcBef>
        <a:buSzPct val="80000"/>
        <a:buFont typeface="Wingdings" pitchFamily="2" charset="2"/>
        <a:buChar char="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31825" indent="-282575" algn="l" defTabSz="914400" rtl="0" eaLnBrk="1" latinLnBrk="0" hangingPunct="1">
        <a:lnSpc>
          <a:spcPct val="100000"/>
        </a:lnSpc>
        <a:spcBef>
          <a:spcPts val="1600"/>
        </a:spcBef>
        <a:buSzPct val="60000"/>
        <a:buFont typeface="Wingdings" pitchFamily="2" charset="2"/>
        <a:buChar char="Ë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82575" algn="l" defTabSz="914400" rtl="0" eaLnBrk="1" latinLnBrk="0" hangingPunct="1">
        <a:lnSpc>
          <a:spcPct val="100000"/>
        </a:lnSpc>
        <a:spcBef>
          <a:spcPts val="1600"/>
        </a:spcBef>
        <a:buSzPct val="70000"/>
        <a:buFont typeface="Wingdings" pitchFamily="2" charset="2"/>
        <a:buChar char="®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196975" indent="-282575" algn="l" defTabSz="914400" rtl="0" eaLnBrk="1" latinLnBrk="0" hangingPunct="1">
        <a:lnSpc>
          <a:spcPct val="100000"/>
        </a:lnSpc>
        <a:spcBef>
          <a:spcPts val="1600"/>
        </a:spcBef>
        <a:buSzPct val="60000"/>
        <a:buFont typeface="Wingdings" pitchFamily="2" charset="2"/>
        <a:buChar char="Ë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92250" indent="-295275" algn="l" defTabSz="914400" rtl="0" eaLnBrk="1" latinLnBrk="0" hangingPunct="1">
        <a:lnSpc>
          <a:spcPct val="100000"/>
        </a:lnSpc>
        <a:spcBef>
          <a:spcPts val="1600"/>
        </a:spcBef>
        <a:buSzPct val="70000"/>
        <a:buFont typeface="Wingdings" pitchFamily="2" charset="2"/>
        <a:buChar char="®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774825" indent="-282575" algn="l" defTabSz="914400" rtl="0" eaLnBrk="1" latinLnBrk="0" hangingPunct="1">
        <a:lnSpc>
          <a:spcPct val="100000"/>
        </a:lnSpc>
        <a:spcBef>
          <a:spcPts val="1600"/>
        </a:spcBef>
        <a:buSzPct val="60000"/>
        <a:buFont typeface="Wingdings" pitchFamily="2" charset="2"/>
        <a:buChar char="Ë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057400" indent="-282575" algn="l" defTabSz="914400" rtl="0" eaLnBrk="1" latinLnBrk="0" hangingPunct="1">
        <a:lnSpc>
          <a:spcPct val="100000"/>
        </a:lnSpc>
        <a:spcBef>
          <a:spcPts val="1600"/>
        </a:spcBef>
        <a:buSzPct val="70000"/>
        <a:buFont typeface="Wingdings" pitchFamily="2" charset="2"/>
        <a:buChar char="®"/>
        <a:defRPr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2339975" indent="-282575" algn="l" defTabSz="914400" rtl="0" eaLnBrk="1" latinLnBrk="0" hangingPunct="1">
        <a:lnSpc>
          <a:spcPct val="100000"/>
        </a:lnSpc>
        <a:spcBef>
          <a:spcPts val="1600"/>
        </a:spcBef>
        <a:buSzPct val="60000"/>
        <a:buFont typeface="Wingdings" pitchFamily="2" charset="2"/>
        <a:buChar char="Ë"/>
        <a:defRPr sz="1800" kern="1200">
          <a:solidFill>
            <a:schemeClr val="tx2"/>
          </a:solidFill>
          <a:latin typeface="+mn-lt"/>
          <a:ea typeface="+mn-ea"/>
          <a:cs typeface="+mn-cs"/>
        </a:defRPr>
      </a:lvl8pPr>
      <a:lvl9pPr marL="2622550" indent="-282575" algn="l" defTabSz="914400" rtl="0" eaLnBrk="1" latinLnBrk="0" hangingPunct="1">
        <a:lnSpc>
          <a:spcPct val="100000"/>
        </a:lnSpc>
        <a:spcBef>
          <a:spcPts val="1600"/>
        </a:spcBef>
        <a:buSzPct val="70000"/>
        <a:buFont typeface="Wingdings" pitchFamily="2" charset="2"/>
        <a:buChar char="®"/>
        <a:defRPr sz="1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1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/>
              <a:t>DISEÑO DE LA PROPUESTA DE INVESTIGACIÓN.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4500570"/>
            <a:ext cx="5715000" cy="1413475"/>
          </a:xfrm>
        </p:spPr>
        <p:txBody>
          <a:bodyPr/>
          <a:lstStyle/>
          <a:p>
            <a:r>
              <a:rPr lang="es-MX" dirty="0" smtClean="0"/>
              <a:t>1.1. Elaboración del marco teórico. 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1.1. Elaboración del marco teórico.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r>
              <a:rPr lang="es-ES" sz="4400" dirty="0" smtClean="0"/>
              <a:t>Se deriva del planteamiento del problema, es la argumentación y demostración de que la "pregunta" tiene fundamento, derivando en probable(s) respuesta(s) y/o hipótesis de trabajo.</a:t>
            </a:r>
            <a:endParaRPr lang="es-E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1.1. Elaboración del marco teórico.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s-ES" sz="2400" dirty="0" smtClean="0"/>
              <a:t>Establecimiento de relaciones (identificación de las relaciones entre la variable independiente y variable respuesta) </a:t>
            </a:r>
          </a:p>
          <a:p>
            <a:r>
              <a:rPr lang="es-ES" sz="2400" dirty="0" smtClean="0"/>
              <a:t>¿Qué se sabe y cómo lo han explicado?</a:t>
            </a:r>
          </a:p>
          <a:p>
            <a:r>
              <a:rPr lang="es-ES" sz="2400" dirty="0" smtClean="0"/>
              <a:t>¿Los resultados son conclusivos? </a:t>
            </a:r>
          </a:p>
          <a:p>
            <a:r>
              <a:rPr lang="es-ES" sz="2400" dirty="0" smtClean="0"/>
              <a:t>¿Cuáles son los fundamentos de la pregunta?</a:t>
            </a:r>
          </a:p>
          <a:p>
            <a:r>
              <a:rPr lang="es-ES" sz="2400" dirty="0" smtClean="0"/>
              <a:t>¿Cómo se explican y argumentan las posibles respuestas a la pregunta?</a:t>
            </a:r>
          </a:p>
          <a:p>
            <a:r>
              <a:rPr lang="es-ES" sz="2400" dirty="0" smtClean="0"/>
              <a:t>¿Cuáles son los supuestos? </a:t>
            </a:r>
          </a:p>
          <a:p>
            <a:r>
              <a:rPr lang="es-ES" sz="2400" dirty="0" smtClean="0"/>
              <a:t>¿Cuáles son las relaciones? </a:t>
            </a:r>
          </a:p>
          <a:p>
            <a:r>
              <a:rPr lang="es-ES" sz="2400" dirty="0" smtClean="0"/>
              <a:t>¿Cuáles serían las hipótesis de trabajo?</a:t>
            </a:r>
            <a:endParaRPr lang="es-E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1.1. Elaboración del marco teórico.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3600" dirty="0" smtClean="0"/>
              <a:t>El fundamento teórico, considerado el "piso" que sustenta la pregunta central del estudio, expone el razonamiento y argumentos del investigador hacia la búsqueda de la evidencia que le dé respuesta a la pregunta y/o hipótesis. Requiere igualmente, una exhaustiva revisión de la bibliografía.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2.1.2 Marco teórico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Una de las principales características que persigue el marco teórico es fijar la investigación dentro de un conjunto de conocimientos, que nos permita orientar nuestros pasos de forma adecuada a los términos que utilicemos.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ir">
  <a:themeElements>
    <a:clrScheme name="Air">
      <a:dk1>
        <a:sysClr val="windowText" lastClr="000000"/>
      </a:dk1>
      <a:lt1>
        <a:sysClr val="window" lastClr="FFFFFF"/>
      </a:lt1>
      <a:dk2>
        <a:srgbClr val="17375D"/>
      </a:dk2>
      <a:lt2>
        <a:srgbClr val="BEDBFE"/>
      </a:lt2>
      <a:accent1>
        <a:srgbClr val="686F3A"/>
      </a:accent1>
      <a:accent2>
        <a:srgbClr val="165996"/>
      </a:accent2>
      <a:accent3>
        <a:srgbClr val="7276A0"/>
      </a:accent3>
      <a:accent4>
        <a:srgbClr val="7DB434"/>
      </a:accent4>
      <a:accent5>
        <a:srgbClr val="D28300"/>
      </a:accent5>
      <a:accent6>
        <a:srgbClr val="2B62CB"/>
      </a:accent6>
      <a:hlink>
        <a:srgbClr val="B58900"/>
      </a:hlink>
      <a:folHlink>
        <a:srgbClr val="B55C39"/>
      </a:folHlink>
    </a:clrScheme>
    <a:fontScheme name="Air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i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35000">
              <a:schemeClr val="phClr">
                <a:tint val="50000"/>
                <a:satMod val="250000"/>
              </a:schemeClr>
            </a:gs>
            <a:gs pos="100000">
              <a:schemeClr val="phClr">
                <a:tint val="40000"/>
                <a:satMod val="350000"/>
              </a:schemeClr>
            </a:gs>
          </a:gsLst>
          <a:lin ang="87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50000"/>
                <a:satMod val="110000"/>
              </a:schemeClr>
              <a:schemeClr val="phClr">
                <a:tint val="70000"/>
                <a:satMod val="15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0000"/>
              <a:satMod val="115000"/>
            </a:schemeClr>
          </a:solidFill>
          <a:prstDash val="solid"/>
        </a:ln>
        <a:ln w="19050" cap="flat" cmpd="sng" algn="ctr">
          <a:solidFill>
            <a:schemeClr val="phClr">
              <a:shade val="80000"/>
              <a:satMod val="110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25400" dir="5400000" rotWithShape="0">
              <a:srgbClr val="FFFFFF">
                <a:alpha val="50000"/>
              </a:srgbClr>
            </a:outerShdw>
            <a:reflection blurRad="63500" stA="20000" endPos="15000" dist="12700" dir="5400000" sy="-100000" rotWithShape="0"/>
          </a:effectLst>
        </a:effectStyle>
        <a:effectStyle>
          <a:effectLst>
            <a:reflection blurRad="127000" stA="25000" endPos="20000" dist="38100" dir="5400000" sy="-100000" rotWithShape="0"/>
          </a:effectLst>
          <a:scene3d>
            <a:camera prst="orthographicFront">
              <a:rot lat="0" lon="0" rev="0"/>
            </a:camera>
            <a:lightRig rig="balanced" dir="b">
              <a:rot lat="0" lon="0" rev="2700000"/>
            </a:lightRig>
          </a:scene3d>
          <a:sp3d>
            <a:bevelT w="381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/>
            </a:gs>
            <a:gs pos="52000">
              <a:srgbClr val="D8D8D8"/>
            </a:gs>
            <a:gs pos="100000">
              <a:schemeClr val="phClr">
                <a:lumMod val="25000"/>
              </a:schemeClr>
            </a:gs>
          </a:gsLst>
          <a:path path="circle">
            <a:fillToRect t="-80000" r="80000" b="180000"/>
          </a:path>
        </a:gradFill>
        <a:gradFill rotWithShape="1">
          <a:gsLst>
            <a:gs pos="0">
              <a:schemeClr val="accent5"/>
            </a:gs>
            <a:gs pos="52000">
              <a:srgbClr val="D8D8D8"/>
            </a:gs>
            <a:gs pos="100000">
              <a:schemeClr val="phClr">
                <a:lumMod val="25000"/>
              </a:schemeClr>
            </a:gs>
          </a:gsLst>
          <a:path path="circle">
            <a:fillToRect t="-80000" r="8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Air</Template>
  <TotalTime>9</TotalTime>
  <Words>224</Words>
  <Application>Microsoft Office PowerPoint</Application>
  <PresentationFormat>Presentación en pantalla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Air</vt:lpstr>
      <vt:lpstr>1 DISEÑO DE LA PROPUESTA DE INVESTIGACIÓN.</vt:lpstr>
      <vt:lpstr>1.1. Elaboración del marco teórico. </vt:lpstr>
      <vt:lpstr>1.1. Elaboración del marco teórico. </vt:lpstr>
      <vt:lpstr>1.1. Elaboración del marco teórico. </vt:lpstr>
      <vt:lpstr>2.1.2 Marco teórico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LOPEZ</dc:creator>
  <cp:lastModifiedBy>LÓPEZ</cp:lastModifiedBy>
  <cp:revision>6</cp:revision>
  <dcterms:created xsi:type="dcterms:W3CDTF">2010-06-11T03:21:11Z</dcterms:created>
  <dcterms:modified xsi:type="dcterms:W3CDTF">2010-06-15T17:45:59Z</dcterms:modified>
</cp:coreProperties>
</file>