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1"/>
  </p:notesMasterIdLst>
  <p:sldIdLst>
    <p:sldId id="256" r:id="rId2"/>
    <p:sldId id="268" r:id="rId3"/>
    <p:sldId id="269" r:id="rId4"/>
    <p:sldId id="267" r:id="rId5"/>
    <p:sldId id="270" r:id="rId6"/>
    <p:sldId id="271" r:id="rId7"/>
    <p:sldId id="272" r:id="rId8"/>
    <p:sldId id="273" r:id="rId9"/>
    <p:sldId id="27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2" y="-7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18B1A1-A50B-4292-9578-4712A4C286AF}" type="datetimeFigureOut">
              <a:rPr lang="es-ES" smtClean="0"/>
              <a:pPr/>
              <a:t>19/08/2014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F8967F-CFF1-4A5F-9A93-C0F10AD24B4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937074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AF138-5380-47DF-B926-519DC7687BEC}" type="datetime1">
              <a:rPr lang="es-ES" smtClean="0"/>
              <a:pPr/>
              <a:t>19/08/2014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Profesor de asignatura: LIC. Susana Alejandra López Jiménez / Fund. de Ingeniería de Sw</a:t>
            </a:r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E480E0D7-6D54-4031-83AF-043B2A499AE3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14195-6AF4-4412-ABF0-E1A8D3DC9FCF}" type="datetime1">
              <a:rPr lang="es-ES" smtClean="0"/>
              <a:pPr/>
              <a:t>19/08/2014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Profesor de asignatura: LIC. Susana Alejandra López Jiménez / Fund. de Ingeniería de Sw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0E0D7-6D54-4031-83AF-043B2A499AE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35091-D122-4FC8-86FC-E3CD6AE2A033}" type="datetime1">
              <a:rPr lang="es-ES" smtClean="0"/>
              <a:pPr/>
              <a:t>19/08/2014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Profesor de asignatura: LIC. Susana Alejandra López Jiménez / Fund. de Ingeniería de Sw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0E0D7-6D54-4031-83AF-043B2A499AE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 anchor="ctr"/>
          <a:lstStyle>
            <a:lvl1pPr algn="ctr">
              <a:defRPr b="1" cap="small" baseline="0">
                <a:solidFill>
                  <a:schemeClr val="tx1"/>
                </a:solidFill>
              </a:defRPr>
            </a:lvl1pPr>
          </a:lstStyle>
          <a:p>
            <a:r>
              <a:rPr kumimoji="0" lang="es-ES" dirty="0" smtClean="0"/>
              <a:t>Haga clic para modificar el estilo de título del patrón</a:t>
            </a:r>
            <a:endParaRPr kumimoji="0" lang="en-U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D31A8-C047-4422-A9B7-E250F1C5A023}" type="datetime1">
              <a:rPr lang="es-ES" smtClean="0"/>
              <a:pPr/>
              <a:t>19/08/2014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6705600" cy="457200"/>
          </a:xfrm>
        </p:spPr>
        <p:txBody>
          <a:bodyPr/>
          <a:lstStyle>
            <a:lvl1pPr>
              <a:defRPr b="0" u="none"/>
            </a:lvl1pPr>
          </a:lstStyle>
          <a:p>
            <a:r>
              <a:rPr lang="es-ES" smtClean="0"/>
              <a:t>Profesor de asignatura: LIC. Susana Alejandra López Jiménez / Fund. de Ingeniería de Sw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0E0D7-6D54-4031-83AF-043B2A499AE3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C91AB-ABCD-4322-B0DB-1E0498480E76}" type="datetime1">
              <a:rPr lang="es-ES" smtClean="0"/>
              <a:pPr/>
              <a:t>19/08/2014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r>
              <a:rPr lang="es-ES" smtClean="0"/>
              <a:t>Profesor de asignatura: LIC. Susana Alejandra López Jiménez / Fund. de Ingeniería de Sw</a:t>
            </a:r>
            <a:endParaRPr lang="es-ES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480E0D7-6D54-4031-83AF-043B2A499AE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CAC67-A2AD-4639-99BE-9D48BD04B63F}" type="datetime1">
              <a:rPr lang="es-ES" smtClean="0"/>
              <a:pPr/>
              <a:t>19/08/2014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Profesor de asignatura: LIC. Susana Alejandra López Jiménez / Fund. de Ingeniería de Sw</a:t>
            </a: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0E0D7-6D54-4031-83AF-043B2A499AE3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20255-947C-408D-A50F-AD539B55226F}" type="datetime1">
              <a:rPr lang="es-ES" smtClean="0"/>
              <a:pPr/>
              <a:t>19/08/2014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Profesor de asignatura: LIC. Susana Alejandra López Jiménez / Fund. de Ingeniería de Sw</a:t>
            </a:r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0E0D7-6D54-4031-83AF-043B2A499AE3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ABBC8-49E0-48B4-8249-EF388D5BD1D3}" type="datetime1">
              <a:rPr lang="es-ES" smtClean="0"/>
              <a:pPr/>
              <a:t>19/08/2014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Profesor de asignatura: LIC. Susana Alejandra López Jiménez / Fund. de Ingeniería de Sw</a:t>
            </a: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0E0D7-6D54-4031-83AF-043B2A499AE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E8581-ECFF-4D8C-9B41-7690811AD827}" type="datetime1">
              <a:rPr lang="es-ES" smtClean="0"/>
              <a:pPr/>
              <a:t>19/08/2014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Profesor de asignatura: LIC. Susana Alejandra López Jiménez / Fund. de Ingeniería de Sw</a:t>
            </a:r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0E0D7-6D54-4031-83AF-043B2A499AE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94233-A74D-47DE-B9BD-F514CF155D42}" type="datetime1">
              <a:rPr lang="es-ES" smtClean="0"/>
              <a:pPr/>
              <a:t>19/08/2014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Profesor de asignatura: LIC. Susana Alejandra López Jiménez / Fund. de Ingeniería de Sw</a:t>
            </a: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0E0D7-6D54-4031-83AF-043B2A499AE3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3BE83-F459-48D0-BCE7-DA506694E89A}" type="datetime1">
              <a:rPr lang="es-ES" smtClean="0"/>
              <a:pPr/>
              <a:t>19/08/2014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r>
              <a:rPr lang="es-ES" smtClean="0"/>
              <a:t>Profesor de asignatura: LIC. Susana Alejandra López Jiménez / Fund. de Ingeniería de Sw</a:t>
            </a: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480E0D7-6D54-4031-83AF-043B2A499AE3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144A8D4-EB54-49CD-AF66-FB8006EABEA8}" type="datetime1">
              <a:rPr lang="es-ES" smtClean="0"/>
              <a:pPr/>
              <a:t>19/08/2014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Profesor de asignatura: LIC. Susana Alejandra López Jiménez / Fund. de Ingeniería de Sw</a:t>
            </a:r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E480E0D7-6D54-4031-83AF-043B2A499AE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52400" y="3124200"/>
            <a:ext cx="8839200" cy="2209800"/>
          </a:xfrm>
        </p:spPr>
        <p:txBody>
          <a:bodyPr>
            <a:noAutofit/>
          </a:bodyPr>
          <a:lstStyle/>
          <a:p>
            <a:r>
              <a:rPr lang="es-ES" sz="2400" dirty="0" smtClean="0"/>
              <a:t>Curso Ordinario para el programa educativo de</a:t>
            </a:r>
          </a:p>
          <a:p>
            <a:r>
              <a:rPr lang="es-ES" sz="2400" dirty="0" smtClean="0"/>
              <a:t> Ingeniería en</a:t>
            </a:r>
            <a:r>
              <a:rPr lang="es-MX" sz="2400" dirty="0" smtClean="0"/>
              <a:t>Sistemas Computacionales</a:t>
            </a:r>
            <a:endParaRPr lang="es-ES" sz="3600" dirty="0" smtClean="0"/>
          </a:p>
          <a:p>
            <a:endParaRPr lang="es-ES" sz="300" b="1" dirty="0" smtClean="0"/>
          </a:p>
          <a:p>
            <a:r>
              <a:rPr lang="es-ES" sz="3600" b="1" dirty="0" smtClean="0"/>
              <a:t>Profesora: </a:t>
            </a:r>
            <a:r>
              <a:rPr lang="es-ES" sz="3600" dirty="0" smtClean="0"/>
              <a:t>Susana </a:t>
            </a:r>
            <a:r>
              <a:rPr lang="es-E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Alejandra López </a:t>
            </a:r>
            <a:r>
              <a:rPr lang="es-ES" sz="3600" dirty="0" smtClean="0"/>
              <a:t>Jiménez</a:t>
            </a:r>
          </a:p>
          <a:p>
            <a:r>
              <a:rPr lang="es-ES" sz="3600" dirty="0" smtClean="0"/>
              <a:t>Licenciado en Sistemas Computacionales</a:t>
            </a:r>
          </a:p>
          <a:p>
            <a:r>
              <a:rPr lang="es-ES" sz="3200" dirty="0" smtClean="0"/>
              <a:t>ale.lopj@gmail.com</a:t>
            </a:r>
          </a:p>
          <a:p>
            <a:r>
              <a:rPr lang="es-ES" sz="3200" dirty="0" smtClean="0"/>
              <a:t>http://itslr-alelopj.weebly.com/</a:t>
            </a:r>
            <a:endParaRPr lang="es-ES" sz="3200" dirty="0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MX" b="1" dirty="0" smtClean="0"/>
              <a:t>Fundamentos de Ingeniería de Software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5400" dirty="0" smtClean="0"/>
              <a:t>Temario</a:t>
            </a:r>
            <a:endParaRPr lang="es-MX" sz="5400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Profesor de asignatura: LIC. Susana Alejandra López Jiménez / </a:t>
            </a:r>
            <a:r>
              <a:rPr lang="es-ES" dirty="0" err="1" smtClean="0"/>
              <a:t>Fund</a:t>
            </a:r>
            <a:r>
              <a:rPr lang="es-ES" dirty="0" smtClean="0"/>
              <a:t>. de Ingeniería de </a:t>
            </a:r>
            <a:r>
              <a:rPr lang="es-ES" dirty="0" err="1" smtClean="0"/>
              <a:t>Sw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0E0D7-6D54-4031-83AF-043B2A499AE3}" type="slidenum">
              <a:rPr lang="es-ES" smtClean="0"/>
              <a:pPr/>
              <a:t>2</a:t>
            </a:fld>
            <a:endParaRPr lang="es-ES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s-MX" sz="2800" b="1" dirty="0" smtClean="0"/>
              <a:t>Introducción a la gestión de </a:t>
            </a:r>
            <a:r>
              <a:rPr lang="es-MX" sz="2800" b="1" dirty="0" smtClean="0"/>
              <a:t>proyectos</a:t>
            </a:r>
            <a:r>
              <a:rPr lang="es-MX" sz="2800" dirty="0" smtClean="0"/>
              <a:t> </a:t>
            </a:r>
            <a:r>
              <a:rPr lang="es-MX" sz="2800" dirty="0" smtClean="0"/>
              <a:t>(</a:t>
            </a:r>
            <a:r>
              <a:rPr lang="es-MX" sz="2800" dirty="0" err="1" smtClean="0"/>
              <a:t>SEM</a:t>
            </a:r>
            <a:r>
              <a:rPr lang="es-MX" sz="2800" dirty="0" smtClean="0"/>
              <a:t> 01</a:t>
            </a:r>
            <a:r>
              <a:rPr lang="es-MX" sz="2800" dirty="0" smtClean="0"/>
              <a:t>- </a:t>
            </a:r>
            <a:r>
              <a:rPr lang="es-MX" sz="2800" dirty="0" err="1" smtClean="0"/>
              <a:t>SEM</a:t>
            </a:r>
            <a:r>
              <a:rPr lang="es-MX" sz="2800" dirty="0" smtClean="0"/>
              <a:t> 02</a:t>
            </a:r>
            <a:r>
              <a:rPr lang="es-MX" sz="2800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s-MX" sz="2800" b="1" dirty="0" smtClean="0"/>
              <a:t>Calidad de </a:t>
            </a:r>
            <a:r>
              <a:rPr lang="es-MX" sz="2800" b="1" dirty="0" smtClean="0"/>
              <a:t>Software </a:t>
            </a:r>
            <a:r>
              <a:rPr lang="es-MX" sz="2800" dirty="0" smtClean="0"/>
              <a:t>(</a:t>
            </a:r>
            <a:r>
              <a:rPr lang="es-MX" sz="2800" dirty="0" err="1" smtClean="0"/>
              <a:t>SEM</a:t>
            </a:r>
            <a:r>
              <a:rPr lang="es-MX" sz="2800" dirty="0" smtClean="0"/>
              <a:t> 03- </a:t>
            </a:r>
            <a:r>
              <a:rPr lang="es-MX" sz="2800" dirty="0" err="1" smtClean="0"/>
              <a:t>SEM</a:t>
            </a:r>
            <a:r>
              <a:rPr lang="es-MX" sz="2800" dirty="0" smtClean="0"/>
              <a:t> </a:t>
            </a:r>
            <a:r>
              <a:rPr lang="es-MX" sz="2800" dirty="0" smtClean="0"/>
              <a:t>05)</a:t>
            </a:r>
            <a:endParaRPr lang="es-MX" sz="2800" b="1" dirty="0" smtClean="0"/>
          </a:p>
          <a:p>
            <a:pPr marL="514350" indent="-514350">
              <a:buFont typeface="+mj-lt"/>
              <a:buAutoNum type="arabicPeriod"/>
            </a:pPr>
            <a:r>
              <a:rPr lang="es-MX" sz="2800" b="1" dirty="0" smtClean="0"/>
              <a:t>Planificación del </a:t>
            </a:r>
            <a:r>
              <a:rPr lang="es-MX" sz="2800" b="1" dirty="0" smtClean="0"/>
              <a:t>proyecto </a:t>
            </a:r>
            <a:r>
              <a:rPr lang="es-MX" sz="2800" dirty="0" smtClean="0"/>
              <a:t>(</a:t>
            </a:r>
            <a:r>
              <a:rPr lang="es-MX" sz="2800" dirty="0" err="1" smtClean="0"/>
              <a:t>SEM</a:t>
            </a:r>
            <a:r>
              <a:rPr lang="es-MX" sz="2800" dirty="0" smtClean="0"/>
              <a:t> 06- </a:t>
            </a:r>
            <a:r>
              <a:rPr lang="es-MX" sz="2800" dirty="0" err="1" smtClean="0"/>
              <a:t>SEM</a:t>
            </a:r>
            <a:r>
              <a:rPr lang="es-MX" sz="2800" dirty="0" smtClean="0"/>
              <a:t> </a:t>
            </a:r>
            <a:r>
              <a:rPr lang="es-MX" sz="2800" dirty="0" smtClean="0"/>
              <a:t>08)</a:t>
            </a:r>
            <a:endParaRPr lang="es-MX" sz="2800" b="1" dirty="0" smtClean="0"/>
          </a:p>
          <a:p>
            <a:pPr marL="514350" indent="-514350">
              <a:buFont typeface="+mj-lt"/>
              <a:buAutoNum type="arabicPeriod"/>
            </a:pPr>
            <a:r>
              <a:rPr lang="es-MX" sz="2800" b="1" dirty="0" smtClean="0"/>
              <a:t>Presentación de la </a:t>
            </a:r>
            <a:r>
              <a:rPr lang="es-MX" sz="2800" b="1" dirty="0" smtClean="0"/>
              <a:t>información </a:t>
            </a:r>
            <a:r>
              <a:rPr lang="es-MX" sz="2800" dirty="0" smtClean="0"/>
              <a:t>(</a:t>
            </a:r>
            <a:r>
              <a:rPr lang="es-MX" sz="2800" dirty="0" err="1" smtClean="0"/>
              <a:t>SEM</a:t>
            </a:r>
            <a:r>
              <a:rPr lang="es-MX" sz="2800" dirty="0" smtClean="0"/>
              <a:t> 09- </a:t>
            </a:r>
            <a:r>
              <a:rPr lang="es-MX" sz="2800" dirty="0" err="1" smtClean="0"/>
              <a:t>SEM</a:t>
            </a:r>
            <a:r>
              <a:rPr lang="es-MX" sz="2800" dirty="0" smtClean="0"/>
              <a:t> </a:t>
            </a:r>
            <a:r>
              <a:rPr lang="es-MX" sz="2800" dirty="0" smtClean="0"/>
              <a:t>11)</a:t>
            </a:r>
            <a:endParaRPr lang="es-MX" sz="2800" b="1" dirty="0" smtClean="0"/>
          </a:p>
          <a:p>
            <a:pPr marL="514350" indent="-514350">
              <a:buFont typeface="+mj-lt"/>
              <a:buAutoNum type="arabicPeriod"/>
            </a:pPr>
            <a:r>
              <a:rPr lang="es-MX" sz="2800" b="1" dirty="0" smtClean="0"/>
              <a:t>Selección y Evaluación de </a:t>
            </a:r>
            <a:r>
              <a:rPr lang="es-MX" sz="2800" b="1" dirty="0" smtClean="0"/>
              <a:t>personal</a:t>
            </a:r>
            <a:r>
              <a:rPr lang="es-MX" sz="2800" dirty="0" smtClean="0"/>
              <a:t> (</a:t>
            </a:r>
            <a:r>
              <a:rPr lang="es-MX" sz="2800" dirty="0" err="1" smtClean="0"/>
              <a:t>SEM</a:t>
            </a:r>
            <a:r>
              <a:rPr lang="es-MX" sz="2800" dirty="0" smtClean="0"/>
              <a:t> </a:t>
            </a:r>
            <a:r>
              <a:rPr lang="es-MX" sz="2800" dirty="0" smtClean="0"/>
              <a:t>12- </a:t>
            </a:r>
            <a:r>
              <a:rPr lang="es-MX" sz="2800" dirty="0" err="1" smtClean="0"/>
              <a:t>SEM</a:t>
            </a:r>
            <a:r>
              <a:rPr lang="es-MX" sz="2800" dirty="0" smtClean="0"/>
              <a:t> </a:t>
            </a:r>
            <a:r>
              <a:rPr lang="es-MX" sz="2800" dirty="0" smtClean="0"/>
              <a:t>14)</a:t>
            </a:r>
            <a:endParaRPr lang="es-MX" sz="2800" b="1" dirty="0" smtClean="0"/>
          </a:p>
          <a:p>
            <a:pPr marL="514350" indent="-514350">
              <a:buFont typeface="+mj-lt"/>
              <a:buAutoNum type="arabicPeriod"/>
            </a:pPr>
            <a:r>
              <a:rPr lang="es-MX" sz="2800" b="1" dirty="0" smtClean="0"/>
              <a:t>Supervisión y Revisión del </a:t>
            </a:r>
            <a:r>
              <a:rPr lang="es-MX" sz="2800" b="1" dirty="0" smtClean="0"/>
              <a:t>proyecto</a:t>
            </a:r>
            <a:r>
              <a:rPr lang="es-MX" sz="2800" dirty="0" smtClean="0"/>
              <a:t> (</a:t>
            </a:r>
            <a:r>
              <a:rPr lang="es-MX" sz="2800" dirty="0" err="1" smtClean="0"/>
              <a:t>SEM</a:t>
            </a:r>
            <a:r>
              <a:rPr lang="es-MX" sz="2800" dirty="0" smtClean="0"/>
              <a:t> </a:t>
            </a:r>
            <a:r>
              <a:rPr lang="es-MX" sz="2800" dirty="0" smtClean="0"/>
              <a:t>15- </a:t>
            </a:r>
            <a:r>
              <a:rPr lang="es-MX" sz="2800" dirty="0" err="1" smtClean="0"/>
              <a:t>SEM</a:t>
            </a:r>
            <a:r>
              <a:rPr lang="es-MX" sz="2800" dirty="0" smtClean="0"/>
              <a:t> 16)</a:t>
            </a:r>
            <a:endParaRPr lang="es-MX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1. Introducción </a:t>
            </a:r>
            <a:r>
              <a:rPr lang="es-MX" dirty="0" smtClean="0"/>
              <a:t>a la gestión de proyectos (</a:t>
            </a:r>
            <a:r>
              <a:rPr lang="es-MX" dirty="0" err="1" smtClean="0"/>
              <a:t>SEM</a:t>
            </a:r>
            <a:r>
              <a:rPr lang="es-MX" dirty="0" smtClean="0"/>
              <a:t> 01-</a:t>
            </a:r>
            <a:r>
              <a:rPr lang="es-MX" dirty="0" smtClean="0"/>
              <a:t> </a:t>
            </a:r>
            <a:r>
              <a:rPr lang="es-MX" dirty="0" err="1" smtClean="0"/>
              <a:t>SEM</a:t>
            </a:r>
            <a:r>
              <a:rPr lang="es-MX" dirty="0" smtClean="0"/>
              <a:t> </a:t>
            </a:r>
            <a:r>
              <a:rPr lang="es-MX" dirty="0" smtClean="0"/>
              <a:t>02)</a:t>
            </a:r>
            <a:endParaRPr lang="es-MX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Profesor de asignatura: LIC. Susana Alejandra López Jiménez / Fund. de Ingeniería de Sw</a:t>
            </a:r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0E0D7-6D54-4031-83AF-043B2A499AE3}" type="slidenum">
              <a:rPr lang="es-ES" smtClean="0"/>
              <a:pPr/>
              <a:t>3</a:t>
            </a:fld>
            <a:endParaRPr lang="es-ES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s-MX" dirty="0" smtClean="0"/>
              <a:t>1.1. Conceptos básicos para la gestión </a:t>
            </a:r>
            <a:r>
              <a:rPr lang="es-MX" dirty="0" smtClean="0"/>
              <a:t>de proyectos</a:t>
            </a:r>
            <a:endParaRPr lang="es-MX" dirty="0" smtClean="0"/>
          </a:p>
          <a:p>
            <a:pPr>
              <a:buNone/>
            </a:pPr>
            <a:r>
              <a:rPr lang="es-MX" dirty="0" smtClean="0"/>
              <a:t>1.2. Fases de la gestión de </a:t>
            </a:r>
            <a:r>
              <a:rPr lang="es-MX" dirty="0" smtClean="0"/>
              <a:t>proyectos</a:t>
            </a:r>
          </a:p>
          <a:p>
            <a:pPr>
              <a:buNone/>
            </a:pPr>
            <a:r>
              <a:rPr lang="es-MX" dirty="0" smtClean="0"/>
              <a:t>1.2.1. Planificación de proyectos</a:t>
            </a:r>
          </a:p>
          <a:p>
            <a:pPr>
              <a:buNone/>
            </a:pPr>
            <a:r>
              <a:rPr lang="es-MX" dirty="0" smtClean="0"/>
              <a:t>1.2.2. Propuesta</a:t>
            </a:r>
          </a:p>
          <a:p>
            <a:pPr>
              <a:buNone/>
            </a:pPr>
            <a:r>
              <a:rPr lang="es-MX" dirty="0" smtClean="0"/>
              <a:t>1.2.3. Selección y Evaluación de personal</a:t>
            </a:r>
          </a:p>
          <a:p>
            <a:pPr>
              <a:buNone/>
            </a:pPr>
            <a:r>
              <a:rPr lang="es-MX" dirty="0" smtClean="0"/>
              <a:t>1.2.4. Supervisión y Revisión del proyecto</a:t>
            </a:r>
          </a:p>
          <a:p>
            <a:pPr>
              <a:buNone/>
            </a:pPr>
            <a:r>
              <a:rPr lang="es-MX" dirty="0" smtClean="0"/>
              <a:t>1.2.5. Informes</a:t>
            </a:r>
          </a:p>
          <a:p>
            <a:pPr>
              <a:buNone/>
            </a:pPr>
            <a:r>
              <a:rPr lang="es-MX" dirty="0" smtClean="0"/>
              <a:t>1.3 Fundamentos de P.M.I.</a:t>
            </a:r>
            <a:endParaRPr lang="es-MX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Ponderación Unidad 1</a:t>
            </a:r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Profesor de asignatura: LIC. Susana Alejandra López Jiménez / Fund. de Ingeniería de Sw</a:t>
            </a:r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0E0D7-6D54-4031-83AF-043B2A499AE3}" type="slidenum">
              <a:rPr lang="es-ES" smtClean="0"/>
              <a:pPr/>
              <a:t>4</a:t>
            </a:fld>
            <a:endParaRPr lang="es-ES"/>
          </a:p>
        </p:txBody>
      </p:sp>
      <p:graphicFrame>
        <p:nvGraphicFramePr>
          <p:cNvPr id="8" name="5 Marcador de contenido"/>
          <p:cNvGraphicFramePr>
            <a:graphicFrameLocks noGrp="1"/>
          </p:cNvGraphicFramePr>
          <p:nvPr>
            <p:ph sz="quarter" idx="1"/>
          </p:nvPr>
        </p:nvGraphicFramePr>
        <p:xfrm>
          <a:off x="914400" y="1447800"/>
          <a:ext cx="6096000" cy="2523744"/>
        </p:xfrm>
        <a:graphic>
          <a:graphicData uri="http://schemas.openxmlformats.org/drawingml/2006/table">
            <a:tbl>
              <a:tblPr/>
              <a:tblGrid>
                <a:gridCol w="4847306"/>
                <a:gridCol w="1248694"/>
              </a:tblGrid>
              <a:tr h="180975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Investigación: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800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20%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Trabajo de Clase: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8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35</a:t>
                      </a:r>
                      <a:r>
                        <a:rPr lang="es-ES" sz="1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%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Proyecto: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8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Exposición: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Evidencia de conocimiento: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25%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Actitudes y </a:t>
                      </a:r>
                      <a:r>
                        <a:rPr lang="es-ES" sz="18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Valores</a:t>
                      </a:r>
                    </a:p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800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(Asistencia, Permanencia, Disciplina):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20%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TOTAL: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100%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2. Calidad </a:t>
            </a:r>
            <a:r>
              <a:rPr lang="es-MX" dirty="0" smtClean="0"/>
              <a:t>de Software (</a:t>
            </a:r>
            <a:r>
              <a:rPr lang="es-MX" dirty="0" err="1" smtClean="0"/>
              <a:t>SEM</a:t>
            </a:r>
            <a:r>
              <a:rPr lang="es-MX" dirty="0" smtClean="0"/>
              <a:t> 03- </a:t>
            </a:r>
            <a:r>
              <a:rPr lang="es-MX" dirty="0" err="1" smtClean="0"/>
              <a:t>SEM</a:t>
            </a:r>
            <a:r>
              <a:rPr lang="es-MX" dirty="0" smtClean="0"/>
              <a:t> 05</a:t>
            </a:r>
            <a:r>
              <a:rPr lang="es-MX" dirty="0" smtClean="0"/>
              <a:t>)</a:t>
            </a:r>
            <a:endParaRPr lang="es-MX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Profesor de asignatura: LIC. Susana Alejandra López Jiménez / Fund. de Ingeniería de Sw</a:t>
            </a:r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0E0D7-6D54-4031-83AF-043B2A499AE3}" type="slidenum">
              <a:rPr lang="es-ES" smtClean="0"/>
              <a:pPr/>
              <a:t>5</a:t>
            </a:fld>
            <a:endParaRPr lang="es-ES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s-MX" dirty="0" smtClean="0"/>
              <a:t>2.1 La gestión de proyectos usando un </a:t>
            </a:r>
            <a:r>
              <a:rPr lang="es-MX" dirty="0" smtClean="0"/>
              <a:t>marco de </a:t>
            </a:r>
            <a:r>
              <a:rPr lang="es-MX" dirty="0" smtClean="0"/>
              <a:t>calidad</a:t>
            </a:r>
          </a:p>
          <a:p>
            <a:pPr>
              <a:buNone/>
            </a:pPr>
            <a:r>
              <a:rPr lang="es-MX" dirty="0" smtClean="0"/>
              <a:t>2.2 Estándares y Métricas de calidad en </a:t>
            </a:r>
            <a:r>
              <a:rPr lang="es-MX" dirty="0" smtClean="0"/>
              <a:t>la ingeniería </a:t>
            </a:r>
            <a:r>
              <a:rPr lang="es-MX" dirty="0" smtClean="0"/>
              <a:t>de SW</a:t>
            </a:r>
          </a:p>
          <a:p>
            <a:pPr>
              <a:buNone/>
            </a:pPr>
            <a:r>
              <a:rPr lang="es-MX" dirty="0" smtClean="0"/>
              <a:t>2.2.1 </a:t>
            </a:r>
            <a:r>
              <a:rPr lang="es-MX" dirty="0" err="1" smtClean="0"/>
              <a:t>PSP</a:t>
            </a:r>
            <a:r>
              <a:rPr lang="es-MX" dirty="0" smtClean="0"/>
              <a:t> y </a:t>
            </a:r>
            <a:r>
              <a:rPr lang="es-MX" dirty="0" err="1" smtClean="0"/>
              <a:t>TSP</a:t>
            </a:r>
            <a:endParaRPr lang="es-MX" dirty="0" smtClean="0"/>
          </a:p>
          <a:p>
            <a:pPr>
              <a:buNone/>
            </a:pPr>
            <a:r>
              <a:rPr lang="es-MX" dirty="0" smtClean="0"/>
              <a:t>2.2.2 </a:t>
            </a:r>
            <a:r>
              <a:rPr lang="es-MX" dirty="0" err="1" smtClean="0"/>
              <a:t>CMM</a:t>
            </a:r>
            <a:endParaRPr lang="es-MX" dirty="0" smtClean="0"/>
          </a:p>
          <a:p>
            <a:pPr>
              <a:buNone/>
            </a:pPr>
            <a:r>
              <a:rPr lang="es-MX" dirty="0" smtClean="0"/>
              <a:t>2.2.3 </a:t>
            </a:r>
            <a:r>
              <a:rPr lang="es-MX" dirty="0" err="1" smtClean="0"/>
              <a:t>MOPROSOFT</a:t>
            </a:r>
            <a:endParaRPr lang="es-MX" dirty="0" smtClean="0"/>
          </a:p>
          <a:p>
            <a:pPr>
              <a:buNone/>
            </a:pPr>
            <a:r>
              <a:rPr lang="es-MX" dirty="0" smtClean="0"/>
              <a:t>2.3. Impacto de la calidad en tiempo, costo </a:t>
            </a:r>
            <a:r>
              <a:rPr lang="es-MX" dirty="0" smtClean="0"/>
              <a:t>y alcance </a:t>
            </a:r>
            <a:r>
              <a:rPr lang="es-MX" dirty="0" smtClean="0"/>
              <a:t>del proyecto</a:t>
            </a:r>
            <a:endParaRPr lang="es-MX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3. </a:t>
            </a:r>
            <a:r>
              <a:rPr lang="es-MX" dirty="0" smtClean="0"/>
              <a:t>Planificación del proyecto (</a:t>
            </a:r>
            <a:r>
              <a:rPr lang="es-MX" dirty="0" err="1" smtClean="0"/>
              <a:t>SEM</a:t>
            </a:r>
            <a:r>
              <a:rPr lang="es-MX" dirty="0" smtClean="0"/>
              <a:t> 06- </a:t>
            </a:r>
            <a:r>
              <a:rPr lang="es-MX" dirty="0" err="1" smtClean="0"/>
              <a:t>SEM</a:t>
            </a:r>
            <a:r>
              <a:rPr lang="es-MX" dirty="0" smtClean="0"/>
              <a:t> 08</a:t>
            </a:r>
            <a:r>
              <a:rPr lang="es-MX" dirty="0" smtClean="0"/>
              <a:t>)</a:t>
            </a:r>
            <a:endParaRPr lang="es-MX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Profesor de asignatura: LIC. Susana Alejandra López Jiménez / Fund. de Ingeniería de Sw</a:t>
            </a:r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0E0D7-6D54-4031-83AF-043B2A499AE3}" type="slidenum">
              <a:rPr lang="es-ES" smtClean="0"/>
              <a:pPr/>
              <a:t>6</a:t>
            </a:fld>
            <a:endParaRPr lang="es-ES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s-MX" dirty="0" smtClean="0"/>
              <a:t>3.1 Objetivo del proyecto</a:t>
            </a:r>
          </a:p>
          <a:p>
            <a:pPr>
              <a:buNone/>
            </a:pPr>
            <a:r>
              <a:rPr lang="es-MX" dirty="0" smtClean="0"/>
              <a:t>3.2 Estimaciones de tiempo</a:t>
            </a:r>
          </a:p>
          <a:p>
            <a:pPr>
              <a:buNone/>
            </a:pPr>
            <a:r>
              <a:rPr lang="es-MX" dirty="0" smtClean="0"/>
              <a:t>3.3 Estimaciones de costos</a:t>
            </a:r>
          </a:p>
          <a:p>
            <a:pPr>
              <a:buNone/>
            </a:pPr>
            <a:r>
              <a:rPr lang="es-MX" dirty="0" smtClean="0"/>
              <a:t>3.4 Estimación de personal requerido</a:t>
            </a:r>
          </a:p>
          <a:p>
            <a:pPr>
              <a:buNone/>
            </a:pPr>
            <a:r>
              <a:rPr lang="es-MX" dirty="0" smtClean="0"/>
              <a:t>3.5 Análisis de riesgos</a:t>
            </a:r>
          </a:p>
          <a:p>
            <a:pPr>
              <a:buNone/>
            </a:pPr>
            <a:r>
              <a:rPr lang="es-MX" dirty="0" smtClean="0"/>
              <a:t>3.5.1 Tipos de riesgos</a:t>
            </a:r>
          </a:p>
          <a:p>
            <a:pPr>
              <a:buNone/>
            </a:pPr>
            <a:r>
              <a:rPr lang="es-MX" dirty="0" smtClean="0"/>
              <a:t>3.5.2 Identificación, Impacto y proyección </a:t>
            </a:r>
            <a:r>
              <a:rPr lang="es-MX" dirty="0" smtClean="0"/>
              <a:t>del riesgo</a:t>
            </a:r>
            <a:endParaRPr lang="es-MX" dirty="0" smtClean="0"/>
          </a:p>
          <a:p>
            <a:pPr>
              <a:buNone/>
            </a:pPr>
            <a:r>
              <a:rPr lang="es-MX" dirty="0" smtClean="0"/>
              <a:t>3.5.3 Evaluación del riesgo</a:t>
            </a:r>
          </a:p>
          <a:p>
            <a:pPr>
              <a:buNone/>
            </a:pPr>
            <a:r>
              <a:rPr lang="es-MX" dirty="0" smtClean="0"/>
              <a:t>3.5.4 Estrategias frente al riesgo</a:t>
            </a:r>
          </a:p>
          <a:p>
            <a:pPr>
              <a:buNone/>
            </a:pPr>
            <a:r>
              <a:rPr lang="es-MX" dirty="0" smtClean="0"/>
              <a:t>3.6 Análisis de la viabilidad del proyecto</a:t>
            </a:r>
            <a:endParaRPr lang="es-MX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4. </a:t>
            </a:r>
            <a:r>
              <a:rPr lang="es-MX" dirty="0" smtClean="0"/>
              <a:t>Presentación de la información (</a:t>
            </a:r>
            <a:r>
              <a:rPr lang="es-MX" dirty="0" err="1" smtClean="0"/>
              <a:t>SEM</a:t>
            </a:r>
            <a:r>
              <a:rPr lang="es-MX" dirty="0" smtClean="0"/>
              <a:t> 09- </a:t>
            </a:r>
            <a:r>
              <a:rPr lang="es-MX" dirty="0" err="1" smtClean="0"/>
              <a:t>SEM</a:t>
            </a:r>
            <a:r>
              <a:rPr lang="es-MX" dirty="0" smtClean="0"/>
              <a:t> 11)</a:t>
            </a:r>
            <a:endParaRPr lang="es-MX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Profesor de asignatura: LIC. Susana Alejandra López Jiménez / Fund. de Ingeniería de Sw</a:t>
            </a:r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0E0D7-6D54-4031-83AF-043B2A499AE3}" type="slidenum">
              <a:rPr lang="es-ES" smtClean="0"/>
              <a:pPr/>
              <a:t>7</a:t>
            </a:fld>
            <a:endParaRPr lang="es-ES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s-MX" dirty="0" smtClean="0"/>
              <a:t>4.1. Propuesta</a:t>
            </a:r>
          </a:p>
          <a:p>
            <a:pPr>
              <a:buNone/>
            </a:pPr>
            <a:r>
              <a:rPr lang="es-MX" dirty="0" smtClean="0"/>
              <a:t>4.1.1. Justificación del proyecto</a:t>
            </a:r>
          </a:p>
          <a:p>
            <a:pPr>
              <a:buNone/>
            </a:pPr>
            <a:r>
              <a:rPr lang="es-MX" dirty="0" smtClean="0"/>
              <a:t>4.1.2. Calendario de actividades</a:t>
            </a:r>
          </a:p>
          <a:p>
            <a:pPr>
              <a:buNone/>
            </a:pPr>
            <a:r>
              <a:rPr lang="es-MX" dirty="0" smtClean="0"/>
              <a:t>4.1.3. Personal </a:t>
            </a:r>
            <a:r>
              <a:rPr lang="es-MX" dirty="0" smtClean="0"/>
              <a:t>involucrado</a:t>
            </a:r>
          </a:p>
          <a:p>
            <a:pPr>
              <a:buNone/>
            </a:pPr>
            <a:r>
              <a:rPr lang="es-MX" dirty="0" smtClean="0"/>
              <a:t>4.1.4. Políticas de comunicación y seguimiento</a:t>
            </a:r>
          </a:p>
          <a:p>
            <a:pPr>
              <a:buNone/>
            </a:pPr>
            <a:r>
              <a:rPr lang="es-MX" dirty="0" smtClean="0"/>
              <a:t>4.2. Lineamientos de comunicación </a:t>
            </a:r>
            <a:r>
              <a:rPr lang="es-MX" dirty="0" smtClean="0"/>
              <a:t>y seguimiento</a:t>
            </a:r>
            <a:endParaRPr lang="es-MX" dirty="0" smtClean="0"/>
          </a:p>
          <a:p>
            <a:pPr>
              <a:buNone/>
            </a:pPr>
            <a:r>
              <a:rPr lang="es-MX" dirty="0" smtClean="0"/>
              <a:t>4.2.1. Formatos</a:t>
            </a:r>
          </a:p>
          <a:p>
            <a:pPr>
              <a:buNone/>
            </a:pPr>
            <a:r>
              <a:rPr lang="es-MX" dirty="0" smtClean="0"/>
              <a:t>4.2.2. Herramientas</a:t>
            </a:r>
          </a:p>
          <a:p>
            <a:pPr>
              <a:buNone/>
            </a:pPr>
            <a:r>
              <a:rPr lang="es-MX" dirty="0" smtClean="0"/>
              <a:t>4.3. Contrato</a:t>
            </a:r>
            <a:endParaRPr lang="es-MX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5. </a:t>
            </a:r>
            <a:r>
              <a:rPr lang="es-MX" dirty="0" smtClean="0"/>
              <a:t>Selección y Evaluación de personal (</a:t>
            </a:r>
            <a:r>
              <a:rPr lang="es-MX" dirty="0" err="1" smtClean="0"/>
              <a:t>SEM</a:t>
            </a:r>
            <a:r>
              <a:rPr lang="es-MX" dirty="0" smtClean="0"/>
              <a:t> 12- </a:t>
            </a:r>
            <a:r>
              <a:rPr lang="es-MX" dirty="0" err="1" smtClean="0"/>
              <a:t>SEM</a:t>
            </a:r>
            <a:r>
              <a:rPr lang="es-MX" dirty="0" smtClean="0"/>
              <a:t> 14)</a:t>
            </a:r>
            <a:endParaRPr lang="es-MX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Profesor de asignatura: LIC. Susana Alejandra López Jiménez / Fund. de Ingeniería de Sw</a:t>
            </a:r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0E0D7-6D54-4031-83AF-043B2A499AE3}" type="slidenum">
              <a:rPr lang="es-ES" smtClean="0"/>
              <a:pPr/>
              <a:t>8</a:t>
            </a:fld>
            <a:endParaRPr lang="es-ES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s-MX" dirty="0" smtClean="0"/>
              <a:t>5.1. Roles y Actividades</a:t>
            </a:r>
          </a:p>
          <a:p>
            <a:pPr>
              <a:buNone/>
            </a:pPr>
            <a:r>
              <a:rPr lang="es-MX" dirty="0" smtClean="0"/>
              <a:t>5.2. Carga de trabajo</a:t>
            </a:r>
          </a:p>
          <a:p>
            <a:pPr>
              <a:buNone/>
            </a:pPr>
            <a:r>
              <a:rPr lang="es-MX" dirty="0" smtClean="0"/>
              <a:t>5.3. Asignación de tareas</a:t>
            </a:r>
          </a:p>
          <a:p>
            <a:pPr>
              <a:buNone/>
            </a:pPr>
            <a:r>
              <a:rPr lang="es-MX" dirty="0" smtClean="0"/>
              <a:t>5.4. Herramientas para la evaluación </a:t>
            </a:r>
            <a:r>
              <a:rPr lang="es-MX" dirty="0" smtClean="0"/>
              <a:t>de productividad</a:t>
            </a:r>
            <a:endParaRPr lang="es-MX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6. </a:t>
            </a:r>
            <a:r>
              <a:rPr lang="es-MX" dirty="0" smtClean="0"/>
              <a:t>Supervisión y Revisión del proyecto (</a:t>
            </a:r>
            <a:r>
              <a:rPr lang="es-MX" dirty="0" err="1" smtClean="0"/>
              <a:t>SEM</a:t>
            </a:r>
            <a:r>
              <a:rPr lang="es-MX" dirty="0" smtClean="0"/>
              <a:t> 15- </a:t>
            </a:r>
            <a:r>
              <a:rPr lang="es-MX" dirty="0" err="1" smtClean="0"/>
              <a:t>SEM</a:t>
            </a:r>
            <a:r>
              <a:rPr lang="es-MX" dirty="0" smtClean="0"/>
              <a:t> 16)</a:t>
            </a:r>
            <a:endParaRPr lang="es-MX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Profesor de asignatura: LIC. Susana Alejandra López Jiménez / Fund. de Ingeniería de Sw</a:t>
            </a:r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0E0D7-6D54-4031-83AF-043B2A499AE3}" type="slidenum">
              <a:rPr lang="es-ES" smtClean="0"/>
              <a:pPr/>
              <a:t>9</a:t>
            </a:fld>
            <a:endParaRPr lang="es-ES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s-MX" dirty="0" smtClean="0"/>
              <a:t>61. Administración de recursos</a:t>
            </a:r>
          </a:p>
          <a:p>
            <a:pPr>
              <a:buNone/>
            </a:pPr>
            <a:r>
              <a:rPr lang="es-MX" dirty="0" smtClean="0"/>
              <a:t>6.2. Administración del tiempo</a:t>
            </a:r>
          </a:p>
          <a:p>
            <a:pPr>
              <a:buNone/>
            </a:pPr>
            <a:r>
              <a:rPr lang="es-MX" dirty="0" smtClean="0"/>
              <a:t>6.3. Evaluación y ajustes del proyecto</a:t>
            </a:r>
            <a:endParaRPr lang="es-MX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dad">
  <a:themeElements>
    <a:clrScheme name="Tailored">
      <a:dk1>
        <a:sysClr val="windowText" lastClr="000000"/>
      </a:dk1>
      <a:lt1>
        <a:sysClr val="window" lastClr="FFFFFF"/>
      </a:lt1>
      <a:dk2>
        <a:srgbClr val="123452"/>
      </a:dk2>
      <a:lt2>
        <a:srgbClr val="E0EDF8"/>
      </a:lt2>
      <a:accent1>
        <a:srgbClr val="2254A6"/>
      </a:accent1>
      <a:accent2>
        <a:srgbClr val="9B6261"/>
      </a:accent2>
      <a:accent3>
        <a:srgbClr val="939070"/>
      </a:accent3>
      <a:accent4>
        <a:srgbClr val="60254D"/>
      </a:accent4>
      <a:accent5>
        <a:srgbClr val="9FC6E9"/>
      </a:accent5>
      <a:accent6>
        <a:srgbClr val="8BA7B3"/>
      </a:accent6>
      <a:hlink>
        <a:srgbClr val="3286D2"/>
      </a:hlink>
      <a:folHlink>
        <a:srgbClr val="D99BBA"/>
      </a:folHlink>
    </a:clrScheme>
    <a:fontScheme name="Equidad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640</TotalTime>
  <Words>573</Words>
  <Application>Microsoft Office PowerPoint</Application>
  <PresentationFormat>Presentación en pantalla (4:3)</PresentationFormat>
  <Paragraphs>93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Equidad</vt:lpstr>
      <vt:lpstr>Fundamentos de Ingeniería de Software</vt:lpstr>
      <vt:lpstr>Temario</vt:lpstr>
      <vt:lpstr>1. Introducción a la gestión de proyectos (SEM 01- SEM 02)</vt:lpstr>
      <vt:lpstr>Ponderación Unidad 1</vt:lpstr>
      <vt:lpstr>2. Calidad de Software (SEM 03- SEM 05)</vt:lpstr>
      <vt:lpstr>3. Planificación del proyecto (SEM 06- SEM 08)</vt:lpstr>
      <vt:lpstr>4. Presentación de la información (SEM 09- SEM 11)</vt:lpstr>
      <vt:lpstr>5. Selección y Evaluación de personal (SEM 12- SEM 14)</vt:lpstr>
      <vt:lpstr>6. Supervisión y Revisión del proyecto (SEM 15- SEM 16)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Lectura y Redacción</dc:title>
  <dc:creator>QPS</dc:creator>
  <cp:lastModifiedBy>LIC. SUSANA ALEJANDRA LOPEZ JIMENEZ</cp:lastModifiedBy>
  <cp:revision>58</cp:revision>
  <dcterms:created xsi:type="dcterms:W3CDTF">2014-07-18T19:40:30Z</dcterms:created>
  <dcterms:modified xsi:type="dcterms:W3CDTF">2014-08-19T20:18:19Z</dcterms:modified>
</cp:coreProperties>
</file>